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handoutMasterIdLst>
    <p:handoutMasterId r:id="rId4"/>
  </p:handoutMasterIdLst>
  <p:sldIdLst>
    <p:sldId id="256" r:id="rId2"/>
  </p:sldIdLst>
  <p:sldSz cx="43891200" cy="32918400"/>
  <p:notesSz cx="9239250" cy="11982450"/>
  <p:custDataLst>
    <p:tags r:id="rId5"/>
  </p:custDataLst>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11088">
          <p15:clr>
            <a:srgbClr val="A4A3A4"/>
          </p15:clr>
        </p15:guide>
        <p15:guide id="2" pos="13440">
          <p15:clr>
            <a:srgbClr val="A4A3A4"/>
          </p15:clr>
        </p15:guide>
      </p15:sldGuideLst>
    </p:ext>
    <p:ext uri="{2D200454-40CA-4A62-9FC3-DE9A4176ACB9}">
      <p15:notesGuideLst xmlns:p15="http://schemas.microsoft.com/office/powerpoint/2012/main">
        <p15:guide id="1" orient="horz" pos="3774">
          <p15:clr>
            <a:srgbClr val="A4A3A4"/>
          </p15:clr>
        </p15:guide>
        <p15:guide id="2" pos="29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59A0"/>
    <a:srgbClr val="B5B5EF"/>
    <a:srgbClr val="ACACF6"/>
    <a:srgbClr val="003F75"/>
    <a:srgbClr val="EAEAEA"/>
    <a:srgbClr val="3399FF"/>
    <a:srgbClr val="A9A9BB"/>
    <a:srgbClr val="ABABB9"/>
    <a:srgbClr val="9E9EC6"/>
    <a:srgbClr val="969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3654" autoAdjust="0"/>
  </p:normalViewPr>
  <p:slideViewPr>
    <p:cSldViewPr>
      <p:cViewPr varScale="1">
        <p:scale>
          <a:sx n="20" d="100"/>
          <a:sy n="20" d="100"/>
        </p:scale>
        <p:origin x="688" y="232"/>
      </p:cViewPr>
      <p:guideLst>
        <p:guide orient="horz" pos="11088"/>
        <p:guide pos="134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37" d="100"/>
          <a:sy n="37" d="100"/>
        </p:scale>
        <p:origin x="-1488" y="-84"/>
      </p:cViewPr>
      <p:guideLst>
        <p:guide orient="horz" pos="3774"/>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02088"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smtId="4294967295"/>
            </a:defPPr>
            <a:lvl1pPr defTabSz="1149350">
              <a:defRPr sz="1500"/>
            </a:lvl1pPr>
          </a:lstStyle>
          <a:p>
            <a:endParaRPr lang="en-US" altLang="zh-CN"/>
          </a:p>
        </p:txBody>
      </p:sp>
      <p:sp>
        <p:nvSpPr>
          <p:cNvPr id="6147" name="Rectangle 3"/>
          <p:cNvSpPr>
            <a:spLocks noGrp="1" noChangeArrowheads="1"/>
          </p:cNvSpPr>
          <p:nvPr>
            <p:ph type="dt" sz="quarter" idx="1"/>
          </p:nvPr>
        </p:nvSpPr>
        <p:spPr bwMode="auto">
          <a:xfrm>
            <a:off x="5235575" y="0"/>
            <a:ext cx="4002088"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smtId="4294967295"/>
            </a:defPPr>
            <a:lvl1pPr algn="r" defTabSz="1149350">
              <a:defRPr sz="1500"/>
            </a:lvl1pPr>
          </a:lstStyle>
          <a:p>
            <a:endParaRPr lang="en-US" altLang="zh-CN"/>
          </a:p>
        </p:txBody>
      </p:sp>
      <p:sp>
        <p:nvSpPr>
          <p:cNvPr id="6148" name="Rectangle 4"/>
          <p:cNvSpPr>
            <a:spLocks noGrp="1" noChangeArrowheads="1"/>
          </p:cNvSpPr>
          <p:nvPr>
            <p:ph type="ftr" sz="quarter" idx="2"/>
          </p:nvPr>
        </p:nvSpPr>
        <p:spPr bwMode="auto">
          <a:xfrm>
            <a:off x="0" y="11380788"/>
            <a:ext cx="4002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smtId="4294967295"/>
            </a:defPPr>
            <a:lvl1pPr defTabSz="1149350">
              <a:defRPr sz="1500"/>
            </a:lvl1pPr>
          </a:lstStyle>
          <a:p>
            <a:endParaRPr lang="en-US" altLang="zh-CN"/>
          </a:p>
        </p:txBody>
      </p:sp>
      <p:sp>
        <p:nvSpPr>
          <p:cNvPr id="6149" name="Rectangle 5"/>
          <p:cNvSpPr>
            <a:spLocks noGrp="1" noChangeArrowheads="1"/>
          </p:cNvSpPr>
          <p:nvPr>
            <p:ph type="sldNum" sz="quarter" idx="3"/>
          </p:nvPr>
        </p:nvSpPr>
        <p:spPr bwMode="auto">
          <a:xfrm>
            <a:off x="5235575" y="11380788"/>
            <a:ext cx="4002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smtId="4294967295"/>
            </a:defPPr>
            <a:lvl1pPr algn="r" defTabSz="1149350">
              <a:defRPr sz="1500"/>
            </a:lvl1pPr>
          </a:lstStyle>
          <a:p>
            <a:fld id="{56A6134A-9986-4884-ADAB-C57241D32564}" type="slidenum">
              <a:rPr lang="zh-CN" altLang="en-US"/>
              <a:t>‹#›</a:t>
            </a:fld>
            <a:endParaRPr lang="en-US" altLang="zh-CN"/>
          </a:p>
        </p:txBody>
      </p:sp>
    </p:spTree>
    <p:extLst>
      <p:ext uri="{BB962C8B-B14F-4D97-AF65-F5344CB8AC3E}">
        <p14:creationId xmlns:p14="http://schemas.microsoft.com/office/powerpoint/2010/main" val="93486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83038"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vl1pPr defTabSz="1149350">
              <a:defRPr sz="1500"/>
            </a:lvl1pPr>
          </a:lstStyle>
          <a:p>
            <a:endParaRPr lang="en-US" altLang="zh-CN"/>
          </a:p>
        </p:txBody>
      </p:sp>
      <p:sp>
        <p:nvSpPr>
          <p:cNvPr id="4099" name="Rectangle 3"/>
          <p:cNvSpPr>
            <a:spLocks noGrp="1" noChangeArrowheads="1"/>
          </p:cNvSpPr>
          <p:nvPr>
            <p:ph type="dt" idx="1"/>
          </p:nvPr>
        </p:nvSpPr>
        <p:spPr bwMode="auto">
          <a:xfrm>
            <a:off x="5241925" y="0"/>
            <a:ext cx="3983038"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vl1pPr algn="r" defTabSz="1149350">
              <a:defRPr sz="1500"/>
            </a:lvl1pPr>
          </a:lstStyle>
          <a:p>
            <a:endParaRPr lang="en-US" altLang="zh-CN"/>
          </a:p>
        </p:txBody>
      </p:sp>
      <p:sp>
        <p:nvSpPr>
          <p:cNvPr id="2052" name="Rectangle 4"/>
          <p:cNvSpPr>
            <a:spLocks noGrp="1" noRot="1" noChangeAspect="1" noChangeArrowheads="1" noTextEdit="1"/>
          </p:cNvSpPr>
          <p:nvPr>
            <p:ph type="sldImg" idx="2"/>
          </p:nvPr>
        </p:nvSpPr>
        <p:spPr bwMode="auto">
          <a:xfrm>
            <a:off x="1582738" y="889000"/>
            <a:ext cx="6059487" cy="4545013"/>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1257300" y="5732463"/>
            <a:ext cx="6708775" cy="533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11363325"/>
            <a:ext cx="3983038"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smtId="4294967295"/>
            </a:defPPr>
            <a:lvl1pPr defTabSz="1149350">
              <a:defRPr sz="1500"/>
            </a:lvl1pPr>
          </a:lstStyle>
          <a:p>
            <a:endParaRPr lang="en-US" altLang="zh-CN"/>
          </a:p>
        </p:txBody>
      </p:sp>
      <p:sp>
        <p:nvSpPr>
          <p:cNvPr id="4103" name="Rectangle 7"/>
          <p:cNvSpPr>
            <a:spLocks noGrp="1" noChangeArrowheads="1"/>
          </p:cNvSpPr>
          <p:nvPr>
            <p:ph type="sldNum" sz="quarter" idx="5"/>
          </p:nvPr>
        </p:nvSpPr>
        <p:spPr bwMode="auto">
          <a:xfrm>
            <a:off x="5241925" y="11363325"/>
            <a:ext cx="3983038"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smtId="4294967295"/>
            </a:defPPr>
            <a:lvl1pPr algn="r" defTabSz="1149350">
              <a:defRPr sz="1500"/>
            </a:lvl1pPr>
          </a:lstStyle>
          <a:p>
            <a:fld id="{23124DF2-DDA8-402F-81DD-AC1D1E5694AB}" type="slidenum">
              <a:rPr lang="zh-CN" altLang="en-US"/>
              <a:t>‹#›</a:t>
            </a:fld>
            <a:endParaRPr lang="en-US" altLang="zh-CN"/>
          </a:p>
        </p:txBody>
      </p:sp>
    </p:spTree>
    <p:extLst>
      <p:ext uri="{BB962C8B-B14F-4D97-AF65-F5344CB8AC3E}">
        <p14:creationId xmlns:p14="http://schemas.microsoft.com/office/powerpoint/2010/main" val="1904019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defPPr>
              <a:defRPr kern="1200" smtId="4294967295"/>
            </a:defPPr>
            <a:lvl1pPr defTabSz="1149350">
              <a:defRPr sz="2400">
                <a:solidFill>
                  <a:schemeClr val="tx1"/>
                </a:solidFill>
                <a:latin typeface="Times New Roman" pitchFamily="18" charset="0"/>
              </a:defRPr>
            </a:lvl1pPr>
            <a:lvl2pPr marL="742950" indent="-285750" defTabSz="1149350">
              <a:defRPr sz="2400">
                <a:solidFill>
                  <a:schemeClr val="tx1"/>
                </a:solidFill>
                <a:latin typeface="Times New Roman" pitchFamily="18" charset="0"/>
              </a:defRPr>
            </a:lvl2pPr>
            <a:lvl3pPr marL="1143000" indent="-228600" defTabSz="1149350">
              <a:defRPr sz="2400">
                <a:solidFill>
                  <a:schemeClr val="tx1"/>
                </a:solidFill>
                <a:latin typeface="Times New Roman" pitchFamily="18" charset="0"/>
              </a:defRPr>
            </a:lvl3pPr>
            <a:lvl4pPr marL="1600200" indent="-228600" defTabSz="1149350">
              <a:defRPr sz="2400">
                <a:solidFill>
                  <a:schemeClr val="tx1"/>
                </a:solidFill>
                <a:latin typeface="Times New Roman" pitchFamily="18" charset="0"/>
              </a:defRPr>
            </a:lvl4pPr>
            <a:lvl5pPr marL="2057400" indent="-228600" defTabSz="1149350">
              <a:defRPr sz="2400">
                <a:solidFill>
                  <a:schemeClr val="tx1"/>
                </a:solidFill>
                <a:latin typeface="Times New Roman" pitchFamily="18" charset="0"/>
              </a:defRPr>
            </a:lvl5pPr>
            <a:lvl6pPr marL="2514600" indent="-228600" defTabSz="1149350" eaLnBrk="0" fontAlgn="base" hangingPunct="0">
              <a:spcBef>
                <a:spcPct val="0"/>
              </a:spcBef>
              <a:spcAft>
                <a:spcPct val="0"/>
              </a:spcAft>
              <a:defRPr sz="2400">
                <a:solidFill>
                  <a:schemeClr val="tx1"/>
                </a:solidFill>
                <a:latin typeface="Times New Roman" pitchFamily="18" charset="0"/>
              </a:defRPr>
            </a:lvl6pPr>
            <a:lvl7pPr marL="2971800" indent="-228600" defTabSz="1149350" eaLnBrk="0" fontAlgn="base" hangingPunct="0">
              <a:spcBef>
                <a:spcPct val="0"/>
              </a:spcBef>
              <a:spcAft>
                <a:spcPct val="0"/>
              </a:spcAft>
              <a:defRPr sz="2400">
                <a:solidFill>
                  <a:schemeClr val="tx1"/>
                </a:solidFill>
                <a:latin typeface="Times New Roman" pitchFamily="18" charset="0"/>
              </a:defRPr>
            </a:lvl7pPr>
            <a:lvl8pPr marL="3429000" indent="-228600" defTabSz="1149350" eaLnBrk="0" fontAlgn="base" hangingPunct="0">
              <a:spcBef>
                <a:spcPct val="0"/>
              </a:spcBef>
              <a:spcAft>
                <a:spcPct val="0"/>
              </a:spcAft>
              <a:defRPr sz="2400">
                <a:solidFill>
                  <a:schemeClr val="tx1"/>
                </a:solidFill>
                <a:latin typeface="Times New Roman" pitchFamily="18" charset="0"/>
              </a:defRPr>
            </a:lvl8pPr>
            <a:lvl9pPr marL="3886200" indent="-228600" defTabSz="1149350" eaLnBrk="0" fontAlgn="base" hangingPunct="0">
              <a:spcBef>
                <a:spcPct val="0"/>
              </a:spcBef>
              <a:spcAft>
                <a:spcPct val="0"/>
              </a:spcAft>
              <a:defRPr sz="2400">
                <a:solidFill>
                  <a:schemeClr val="tx1"/>
                </a:solidFill>
                <a:latin typeface="Times New Roman" pitchFamily="18" charset="0"/>
              </a:defRPr>
            </a:lvl9pPr>
          </a:lstStyle>
          <a:p>
            <a:fld id="{D5580D61-8B82-42C3-9A37-58134866DD67}" type="slidenum">
              <a:rPr lang="zh-CN" altLang="en-US" sz="1500"/>
              <a:t>1</a:t>
            </a:fld>
            <a:endParaRPr lang="en-US" altLang="zh-CN" sz="1500"/>
          </a:p>
        </p:txBody>
      </p:sp>
      <p:sp>
        <p:nvSpPr>
          <p:cNvPr id="3075" name="Rectangle 2"/>
          <p:cNvSpPr>
            <a:spLocks noGrp="1" noRot="1" noChangeAspect="1" noChangeArrowheads="1" noTextEdit="1"/>
          </p:cNvSpPr>
          <p:nvPr>
            <p:ph type="sldImg"/>
          </p:nvPr>
        </p:nvSpPr>
        <p:spPr/>
      </p:sp>
      <p:sp>
        <p:nvSpPr>
          <p:cNvPr id="3076" name="Rectangle 3"/>
          <p:cNvSpPr>
            <a:spLocks noGrp="1" noChangeArrowheads="1"/>
          </p:cNvSpPr>
          <p:nvPr>
            <p:ph type="body" idx="1"/>
          </p:nvPr>
        </p:nvSpPr>
        <p:spPr>
          <a:noFill/>
        </p:spPr>
        <p:txBody>
          <a:bodyPr/>
          <a:lstStyle>
            <a:defPPr>
              <a:defRPr kern="1200" smtId="4294967295"/>
            </a:defPPr>
          </a:lstStyle>
          <a:p>
            <a:endParaRPr lang="zh-CN" altLang="en-US"/>
          </a:p>
        </p:txBody>
      </p:sp>
    </p:spTree>
    <p:extLst>
      <p:ext uri="{BB962C8B-B14F-4D97-AF65-F5344CB8AC3E}">
        <p14:creationId xmlns:p14="http://schemas.microsoft.com/office/powerpoint/2010/main" val="95812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3" y="10226675"/>
            <a:ext cx="37306957" cy="7054850"/>
          </a:xfrm>
          <a:prstGeom prst="rect">
            <a:avLst/>
          </a:prstGeo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584245" y="18653125"/>
            <a:ext cx="30722711" cy="8413750"/>
          </a:xfrm>
          <a:prstGeom prst="rect">
            <a:avLst/>
          </a:prstGeo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66012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4279" y="7680325"/>
            <a:ext cx="39502643" cy="21724938"/>
          </a:xfrm>
          <a:prstGeom prst="rect">
            <a:avLst/>
          </a:prstGeo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220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8" y="1317625"/>
            <a:ext cx="9874956" cy="28087638"/>
          </a:xfrm>
          <a:prstGeom prst="rect">
            <a:avLst/>
          </a:prstGeo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4278" y="1317625"/>
            <a:ext cx="29492222" cy="28087638"/>
          </a:xfrm>
          <a:prstGeom prst="rect">
            <a:avLst/>
          </a:prstGeo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512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a:xfrm>
            <a:off x="2194279" y="7680325"/>
            <a:ext cx="39502643" cy="21724938"/>
          </a:xfrm>
          <a:prstGeom prst="rect">
            <a:avLst/>
          </a:prstGeo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3083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439"/>
            <a:ext cx="37306957" cy="6537325"/>
          </a:xfrm>
          <a:prstGeom prst="rect">
            <a:avLst/>
          </a:prstGeom>
        </p:spPr>
        <p:txBody>
          <a:bodyPr anchor="t"/>
          <a:lstStyle>
            <a:defPPr>
              <a:defRPr kern="1200" smtId="4294967295"/>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1" y="13952538"/>
            <a:ext cx="37306957" cy="7200900"/>
          </a:xfrm>
          <a:prstGeom prst="rect">
            <a:avLst/>
          </a:prstGeo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2449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4279" y="7680325"/>
            <a:ext cx="19683588" cy="21724938"/>
          </a:xfrm>
          <a:prstGeom prst="rect">
            <a:avLst/>
          </a:prstGeo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3334" y="7680325"/>
            <a:ext cx="19683589" cy="21724938"/>
          </a:xfrm>
          <a:prstGeom prst="rect">
            <a:avLst/>
          </a:prstGeo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9732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4278" y="7369176"/>
            <a:ext cx="19392900" cy="3070225"/>
          </a:xfrm>
          <a:prstGeom prst="rect">
            <a:avLst/>
          </a:prstGeo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278" y="10439401"/>
            <a:ext cx="19392900" cy="18965862"/>
          </a:xfrm>
          <a:prstGeom prst="rect">
            <a:avLst/>
          </a:prstGeo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5555" y="7369176"/>
            <a:ext cx="19401368" cy="3070225"/>
          </a:xfrm>
          <a:prstGeom prst="rect">
            <a:avLst/>
          </a:prstGeo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5555" y="10439401"/>
            <a:ext cx="19401368" cy="18965862"/>
          </a:xfrm>
          <a:prstGeom prst="rect">
            <a:avLst/>
          </a:prstGeo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5961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a:prstGeom prst="rect">
            <a:avLst/>
          </a:prstGeom>
        </p:spPr>
        <p:txBody>
          <a:bodyPr/>
          <a:lstStyle>
            <a:defPPr>
              <a:defRPr kern="1200" smtId="4294967295"/>
            </a:defPPr>
          </a:lstStyle>
          <a:p>
            <a:r>
              <a:rPr lang="en-US"/>
              <a:t>Click to edit Master title style</a:t>
            </a:r>
          </a:p>
        </p:txBody>
      </p:sp>
    </p:spTree>
    <p:extLst>
      <p:ext uri="{BB962C8B-B14F-4D97-AF65-F5344CB8AC3E}">
        <p14:creationId xmlns:p14="http://schemas.microsoft.com/office/powerpoint/2010/main" val="22457045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810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78" y="1311275"/>
            <a:ext cx="14439900" cy="5576888"/>
          </a:xfrm>
          <a:prstGeom prst="rect">
            <a:avLst/>
          </a:prstGeom>
        </p:spPr>
        <p:txBody>
          <a:bodyPr anchor="b"/>
          <a:lstStyle>
            <a:defPPr>
              <a:defRPr kern="1200" smtId="4294967295"/>
            </a:defPPr>
            <a:lvl1pPr algn="l">
              <a:defRPr sz="2000" b="1"/>
            </a:lvl1pPr>
          </a:lstStyle>
          <a:p>
            <a:r>
              <a:rPr lang="en-US"/>
              <a:t>Click to edit Master title style</a:t>
            </a:r>
          </a:p>
        </p:txBody>
      </p:sp>
      <p:sp>
        <p:nvSpPr>
          <p:cNvPr id="3" name="Content Placeholder 2"/>
          <p:cNvSpPr>
            <a:spLocks noGrp="1"/>
          </p:cNvSpPr>
          <p:nvPr>
            <p:ph idx="1"/>
          </p:nvPr>
        </p:nvSpPr>
        <p:spPr>
          <a:xfrm>
            <a:off x="17160523" y="1311275"/>
            <a:ext cx="24536400" cy="28093988"/>
          </a:xfrm>
          <a:prstGeom prst="rect">
            <a:avLst/>
          </a:prstGeo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278" y="6888163"/>
            <a:ext cx="14439900" cy="22517100"/>
          </a:xfrm>
          <a:prstGeom prst="rect">
            <a:avLst/>
          </a:prstGeo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17546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45" y="23042564"/>
            <a:ext cx="26334157" cy="2720975"/>
          </a:xfrm>
          <a:prstGeom prst="rect">
            <a:avLst/>
          </a:prstGeom>
        </p:spPr>
        <p:txBody>
          <a:bodyPr anchor="b"/>
          <a:lstStyle>
            <a:defPPr>
              <a:defRPr kern="1200" smtId="4294967295"/>
            </a:defPPr>
            <a:lvl1pPr algn="l">
              <a:defRPr sz="2000" b="1"/>
            </a:lvl1pPr>
          </a:lstStyle>
          <a:p>
            <a:r>
              <a:rPr lang="en-US"/>
              <a:t>Click to edit Master title style</a:t>
            </a:r>
          </a:p>
        </p:txBody>
      </p:sp>
      <p:sp>
        <p:nvSpPr>
          <p:cNvPr id="3" name="Picture Placeholder 2"/>
          <p:cNvSpPr>
            <a:spLocks noGrp="1"/>
          </p:cNvSpPr>
          <p:nvPr>
            <p:ph type="pic" idx="1"/>
          </p:nvPr>
        </p:nvSpPr>
        <p:spPr>
          <a:xfrm>
            <a:off x="8603545" y="2941639"/>
            <a:ext cx="26334157" cy="19750088"/>
          </a:xfrm>
          <a:prstGeom prst="rect">
            <a:avLst/>
          </a:prstGeo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3545" y="25763539"/>
            <a:ext cx="26334157" cy="3862387"/>
          </a:xfrm>
          <a:prstGeom prst="rect">
            <a:avLst/>
          </a:prstGeo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39591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ew picture"/>
          <p:cNvPicPr/>
          <p:nvPr/>
        </p:nvPicPr>
        <p:blipFill dpi="0">
          <a:blip r:embed="rId13"/>
          <a:stretch>
            <a:fillRect/>
          </a:stretch>
        </p:blipFill>
        <p:spPr>
          <a:xfrm rot="16200000">
            <a:off x="-9245600" y="16459200"/>
            <a:ext cx="15367000" cy="1562100"/>
          </a:xfrm>
          <a:prstGeom prst="rect">
            <a:avLst/>
          </a:prstGeom>
        </p:spPr>
      </p:pic>
      <p:pic>
        <p:nvPicPr>
          <p:cNvPr id="3" name="New picture"/>
          <p:cNvPicPr/>
          <p:nvPr/>
        </p:nvPicPr>
        <p:blipFill dpi="0">
          <a:blip r:embed="rId13"/>
          <a:stretch>
            <a:fillRect/>
          </a:stretch>
        </p:blipFill>
        <p:spPr>
          <a:xfrm rot="5400000">
            <a:off x="37769800" y="16459200"/>
            <a:ext cx="15367000" cy="1562100"/>
          </a:xfrm>
          <a:prstGeom prst="rect">
            <a:avLst/>
          </a:prstGeom>
        </p:spPr>
      </p:pic>
      <p:pic>
        <p:nvPicPr>
          <p:cNvPr id="4" name="New picture"/>
          <p:cNvPicPr/>
          <p:nvPr/>
        </p:nvPicPr>
        <p:blipFill dpi="0">
          <a:blip r:embed="rId14"/>
          <a:stretch>
            <a:fillRect/>
          </a:stretch>
        </p:blipFill>
        <p:spPr>
          <a:xfrm>
            <a:off x="57150" y="33426400"/>
            <a:ext cx="43776900" cy="2019300"/>
          </a:xfrm>
          <a:prstGeom prst="rect">
            <a:avLst/>
          </a:prstGeom>
        </p:spPr>
      </p:pic>
      <p:sp>
        <p:nvSpPr>
          <p:cNvPr id="5" name="New shape"/>
          <p:cNvSpPr/>
          <p:nvPr/>
        </p:nvSpPr>
        <p:spPr>
          <a:xfrm>
            <a:off x="5715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l"/>
            <a:r>
              <a:rPr sz="6360">
                <a:solidFill>
                  <a:srgbClr val="808080"/>
                </a:solidFill>
              </a:rPr>
              <a:t>Template ID: multicolorgradients  Size: 36x48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smtId="4294967295"/>
      </a:defPPr>
      <a:lvl1pPr algn="ctr" defTabSz="3074988" rtl="0" eaLnBrk="0" fontAlgn="base" hangingPunct="0">
        <a:spcBef>
          <a:spcPct val="0"/>
        </a:spcBef>
        <a:spcAft>
          <a:spcPct val="0"/>
        </a:spcAft>
        <a:defRPr sz="14800">
          <a:solidFill>
            <a:schemeClr val="tx2"/>
          </a:solidFill>
          <a:latin typeface="+mj-lt"/>
          <a:ea typeface="+mj-ea"/>
          <a:cs typeface="+mj-cs"/>
        </a:defRPr>
      </a:lvl1pPr>
      <a:lvl2pPr algn="ctr" defTabSz="3074988" rtl="0" eaLnBrk="0" fontAlgn="base" hangingPunct="0">
        <a:spcBef>
          <a:spcPct val="0"/>
        </a:spcBef>
        <a:spcAft>
          <a:spcPct val="0"/>
        </a:spcAft>
        <a:defRPr sz="14800">
          <a:solidFill>
            <a:schemeClr val="tx2"/>
          </a:solidFill>
          <a:latin typeface="Times New Roman" pitchFamily="18" charset="0"/>
        </a:defRPr>
      </a:lvl2pPr>
      <a:lvl3pPr algn="ctr" defTabSz="3074988" rtl="0" eaLnBrk="0" fontAlgn="base" hangingPunct="0">
        <a:spcBef>
          <a:spcPct val="0"/>
        </a:spcBef>
        <a:spcAft>
          <a:spcPct val="0"/>
        </a:spcAft>
        <a:defRPr sz="14800">
          <a:solidFill>
            <a:schemeClr val="tx2"/>
          </a:solidFill>
          <a:latin typeface="Times New Roman" pitchFamily="18" charset="0"/>
        </a:defRPr>
      </a:lvl3pPr>
      <a:lvl4pPr algn="ctr" defTabSz="3074988" rtl="0" eaLnBrk="0" fontAlgn="base" hangingPunct="0">
        <a:spcBef>
          <a:spcPct val="0"/>
        </a:spcBef>
        <a:spcAft>
          <a:spcPct val="0"/>
        </a:spcAft>
        <a:defRPr sz="14800">
          <a:solidFill>
            <a:schemeClr val="tx2"/>
          </a:solidFill>
          <a:latin typeface="Times New Roman" pitchFamily="18" charset="0"/>
        </a:defRPr>
      </a:lvl4pPr>
      <a:lvl5pPr algn="ctr" defTabSz="3074988" rtl="0" eaLnBrk="0" fontAlgn="base" hangingPunct="0">
        <a:spcBef>
          <a:spcPct val="0"/>
        </a:spcBef>
        <a:spcAft>
          <a:spcPct val="0"/>
        </a:spcAft>
        <a:defRPr sz="14800">
          <a:solidFill>
            <a:schemeClr val="tx2"/>
          </a:solidFill>
          <a:latin typeface="Times New Roman" pitchFamily="18" charset="0"/>
        </a:defRPr>
      </a:lvl5pPr>
      <a:lvl6pPr marL="457200" algn="ctr" defTabSz="3074988" rtl="0" eaLnBrk="0" fontAlgn="base" hangingPunct="0">
        <a:spcBef>
          <a:spcPct val="0"/>
        </a:spcBef>
        <a:spcAft>
          <a:spcPct val="0"/>
        </a:spcAft>
        <a:defRPr sz="14800">
          <a:solidFill>
            <a:schemeClr val="tx2"/>
          </a:solidFill>
          <a:latin typeface="Times New Roman" pitchFamily="18" charset="0"/>
        </a:defRPr>
      </a:lvl6pPr>
      <a:lvl7pPr marL="914400" algn="ctr" defTabSz="3074988" rtl="0" eaLnBrk="0" fontAlgn="base" hangingPunct="0">
        <a:spcBef>
          <a:spcPct val="0"/>
        </a:spcBef>
        <a:spcAft>
          <a:spcPct val="0"/>
        </a:spcAft>
        <a:defRPr sz="14800">
          <a:solidFill>
            <a:schemeClr val="tx2"/>
          </a:solidFill>
          <a:latin typeface="Times New Roman" pitchFamily="18" charset="0"/>
        </a:defRPr>
      </a:lvl7pPr>
      <a:lvl8pPr marL="1371600" algn="ctr" defTabSz="3074988" rtl="0" eaLnBrk="0" fontAlgn="base" hangingPunct="0">
        <a:spcBef>
          <a:spcPct val="0"/>
        </a:spcBef>
        <a:spcAft>
          <a:spcPct val="0"/>
        </a:spcAft>
        <a:defRPr sz="14800">
          <a:solidFill>
            <a:schemeClr val="tx2"/>
          </a:solidFill>
          <a:latin typeface="Times New Roman" pitchFamily="18" charset="0"/>
        </a:defRPr>
      </a:lvl8pPr>
      <a:lvl9pPr marL="1828800" algn="ctr" defTabSz="3074988" rtl="0" eaLnBrk="0" fontAlgn="base" hangingPunct="0">
        <a:spcBef>
          <a:spcPct val="0"/>
        </a:spcBef>
        <a:spcAft>
          <a:spcPct val="0"/>
        </a:spcAft>
        <a:defRPr sz="14800">
          <a:solidFill>
            <a:schemeClr val="tx2"/>
          </a:solidFill>
          <a:latin typeface="Times New Roman" pitchFamily="18" charset="0"/>
        </a:defRPr>
      </a:lvl9pPr>
    </p:titleStyle>
    <p:bodyStyle>
      <a:defPPr>
        <a:defRPr kern="1200" smtId="4294967295"/>
      </a:defPPr>
      <a:lvl1pPr marL="1150938" indent="-1150938" algn="l" defTabSz="3074988" rtl="0" eaLnBrk="0" fontAlgn="base" hangingPunct="0">
        <a:spcBef>
          <a:spcPct val="20000"/>
        </a:spcBef>
        <a:spcAft>
          <a:spcPct val="0"/>
        </a:spcAft>
        <a:buChar char="•"/>
        <a:defRPr sz="10700">
          <a:solidFill>
            <a:schemeClr val="tx1"/>
          </a:solidFill>
          <a:latin typeface="+mn-lt"/>
          <a:ea typeface="+mn-ea"/>
          <a:cs typeface="+mn-cs"/>
        </a:defRPr>
      </a:lvl1pPr>
      <a:lvl2pPr marL="2497138" indent="-960438" algn="l" defTabSz="3074988" rtl="0" eaLnBrk="0" fontAlgn="base" hangingPunct="0">
        <a:spcBef>
          <a:spcPct val="20000"/>
        </a:spcBef>
        <a:spcAft>
          <a:spcPct val="0"/>
        </a:spcAft>
        <a:buChar char="–"/>
        <a:defRPr sz="9500">
          <a:solidFill>
            <a:schemeClr val="tx1"/>
          </a:solidFill>
          <a:latin typeface="+mn-lt"/>
        </a:defRPr>
      </a:lvl2pPr>
      <a:lvl3pPr marL="3843338" indent="-768350" algn="l" defTabSz="3074988" rtl="0" eaLnBrk="0" fontAlgn="base" hangingPunct="0">
        <a:spcBef>
          <a:spcPct val="20000"/>
        </a:spcBef>
        <a:spcAft>
          <a:spcPct val="0"/>
        </a:spcAft>
        <a:buChar char="•"/>
        <a:defRPr sz="8100">
          <a:solidFill>
            <a:schemeClr val="tx1"/>
          </a:solidFill>
          <a:latin typeface="+mn-lt"/>
        </a:defRPr>
      </a:lvl3pPr>
      <a:lvl4pPr marL="5384800" indent="-773113" algn="l" defTabSz="3074988" rtl="0" eaLnBrk="0" fontAlgn="base" hangingPunct="0">
        <a:spcBef>
          <a:spcPct val="20000"/>
        </a:spcBef>
        <a:spcAft>
          <a:spcPct val="0"/>
        </a:spcAft>
        <a:buChar char="–"/>
        <a:defRPr sz="6500">
          <a:solidFill>
            <a:schemeClr val="tx1"/>
          </a:solidFill>
          <a:latin typeface="+mn-lt"/>
        </a:defRPr>
      </a:lvl4pPr>
      <a:lvl5pPr marL="6921500" indent="-768350" algn="l" defTabSz="3074988" rtl="0" eaLnBrk="0" fontAlgn="base" hangingPunct="0">
        <a:spcBef>
          <a:spcPct val="20000"/>
        </a:spcBef>
        <a:spcAft>
          <a:spcPct val="0"/>
        </a:spcAft>
        <a:buChar char="»"/>
        <a:defRPr sz="6500">
          <a:solidFill>
            <a:schemeClr val="tx1"/>
          </a:solidFill>
          <a:latin typeface="+mn-lt"/>
        </a:defRPr>
      </a:lvl5pPr>
      <a:lvl6pPr marL="7378700" indent="-768350" algn="l" defTabSz="3074988" rtl="0" eaLnBrk="0" fontAlgn="base" hangingPunct="0">
        <a:spcBef>
          <a:spcPct val="20000"/>
        </a:spcBef>
        <a:spcAft>
          <a:spcPct val="0"/>
        </a:spcAft>
        <a:buChar char="»"/>
        <a:defRPr sz="6500">
          <a:solidFill>
            <a:schemeClr val="tx1"/>
          </a:solidFill>
          <a:latin typeface="+mn-lt"/>
        </a:defRPr>
      </a:lvl6pPr>
      <a:lvl7pPr marL="7835900" indent="-768350" algn="l" defTabSz="3074988" rtl="0" eaLnBrk="0" fontAlgn="base" hangingPunct="0">
        <a:spcBef>
          <a:spcPct val="20000"/>
        </a:spcBef>
        <a:spcAft>
          <a:spcPct val="0"/>
        </a:spcAft>
        <a:buChar char="»"/>
        <a:defRPr sz="6500">
          <a:solidFill>
            <a:schemeClr val="tx1"/>
          </a:solidFill>
          <a:latin typeface="+mn-lt"/>
        </a:defRPr>
      </a:lvl7pPr>
      <a:lvl8pPr marL="8293100" indent="-768350" algn="l" defTabSz="3074988" rtl="0" eaLnBrk="0" fontAlgn="base" hangingPunct="0">
        <a:spcBef>
          <a:spcPct val="20000"/>
        </a:spcBef>
        <a:spcAft>
          <a:spcPct val="0"/>
        </a:spcAft>
        <a:buChar char="»"/>
        <a:defRPr sz="6500">
          <a:solidFill>
            <a:schemeClr val="tx1"/>
          </a:solidFill>
          <a:latin typeface="+mn-lt"/>
        </a:defRPr>
      </a:lvl8pPr>
      <a:lvl9pPr marL="8750300" indent="-768350" algn="l" defTabSz="3074988" rtl="0" eaLnBrk="0" fontAlgn="base" hangingPunct="0">
        <a:spcBef>
          <a:spcPct val="20000"/>
        </a:spcBef>
        <a:spcAft>
          <a:spcPct val="0"/>
        </a:spcAft>
        <a:buChar char="»"/>
        <a:defRPr sz="6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3.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nimh.nih.gov/health/publications/post-traumatic-stress-disorder-ptsd/index.shtml" TargetMode="External"/><Relationship Id="rId5" Type="http://schemas.openxmlformats.org/officeDocument/2006/relationships/image" Target="../media/image5.tiff"/><Relationship Id="rId4" Type="http://schemas.openxmlformats.org/officeDocument/2006/relationships/image" Target="../media/image4.png"/><Relationship Id="rId9"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bg1">
                <a:lumMod val="50000"/>
              </a:schemeClr>
            </a:gs>
            <a:gs pos="24000">
              <a:schemeClr val="tx1">
                <a:lumMod val="65000"/>
                <a:lumOff val="35000"/>
              </a:schemeClr>
            </a:gs>
            <a:gs pos="54000">
              <a:schemeClr val="tx1">
                <a:lumMod val="95000"/>
                <a:lumOff val="5000"/>
              </a:schemeClr>
            </a:gs>
            <a:gs pos="93000">
              <a:schemeClr val="tx1">
                <a:lumMod val="95000"/>
                <a:lumOff val="5000"/>
              </a:schemeClr>
            </a:gs>
          </a:gsLst>
          <a:lin ang="5400000" scaled="1"/>
          <a:tileRect/>
        </a:gradFill>
        <a:effectLst/>
      </p:bgPr>
    </p:bg>
    <p:spTree>
      <p:nvGrpSpPr>
        <p:cNvPr id="1" name=""/>
        <p:cNvGrpSpPr/>
        <p:nvPr/>
      </p:nvGrpSpPr>
      <p:grpSpPr>
        <a:xfrm>
          <a:off x="0" y="0"/>
          <a:ext cx="0" cy="0"/>
          <a:chOff x="0" y="0"/>
          <a:chExt cx="0" cy="0"/>
        </a:xfrm>
      </p:grpSpPr>
      <p:grpSp>
        <p:nvGrpSpPr>
          <p:cNvPr id="2" name="Group 1"/>
          <p:cNvGrpSpPr/>
          <p:nvPr/>
        </p:nvGrpSpPr>
        <p:grpSpPr>
          <a:xfrm>
            <a:off x="-1689955" y="1470754"/>
            <a:ext cx="41794578" cy="4610100"/>
            <a:chOff x="1054474" y="495300"/>
            <a:chExt cx="41794578" cy="4610100"/>
          </a:xfrm>
          <a:noFill/>
        </p:grpSpPr>
        <p:sp>
          <p:nvSpPr>
            <p:cNvPr id="28" name="Text Box 241"/>
            <p:cNvSpPr txBox="1">
              <a:spLocks noChangeArrowheads="1"/>
            </p:cNvSpPr>
            <p:nvPr/>
          </p:nvSpPr>
          <p:spPr bwMode="auto">
            <a:xfrm>
              <a:off x="1054474" y="495301"/>
              <a:ext cx="41782253" cy="4610099"/>
            </a:xfrm>
            <a:prstGeom prst="rect">
              <a:avLst/>
            </a:prstGeom>
            <a:grpFill/>
            <a:ln w="25400">
              <a:noFill/>
              <a:miter lim="800000"/>
            </a:ln>
          </p:spPr>
          <p:txBody>
            <a:bodyPr lIns="61170" tIns="30584" rIns="61170" bIns="30584" anchor="ctr"/>
            <a:lstStyle>
              <a:defPPr>
                <a:defRPr kern="1200" smtId="4294967295"/>
              </a:defPPr>
              <a:lvl1pPr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ctr"/>
              <a:endParaRPr lang="en-US" altLang="zh-CN" sz="4200" b="1" i="1" u="sng">
                <a:solidFill>
                  <a:schemeClr val="bg1"/>
                </a:solidFill>
                <a:latin typeface="Arial"/>
                <a:ea typeface="SimSun" pitchFamily="2" charset="-122"/>
              </a:endParaRPr>
            </a:p>
          </p:txBody>
        </p:sp>
        <p:sp>
          <p:nvSpPr>
            <p:cNvPr id="35" name="Text Box 241"/>
            <p:cNvSpPr txBox="1">
              <a:spLocks noChangeArrowheads="1"/>
            </p:cNvSpPr>
            <p:nvPr/>
          </p:nvSpPr>
          <p:spPr bwMode="auto">
            <a:xfrm>
              <a:off x="1066800" y="495300"/>
              <a:ext cx="41782253" cy="4610099"/>
            </a:xfrm>
            <a:prstGeom prst="rect">
              <a:avLst/>
            </a:prstGeom>
            <a:grpFill/>
            <a:ln w="25400">
              <a:noFill/>
              <a:miter lim="800000"/>
            </a:ln>
          </p:spPr>
          <p:txBody>
            <a:bodyPr lIns="61170" tIns="30584" rIns="61170" bIns="30584" anchor="ctr"/>
            <a:lstStyle>
              <a:defPPr>
                <a:defRPr kern="1200" smtId="4294967295"/>
              </a:defPPr>
              <a:lvl1pPr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ctr"/>
              <a:endParaRPr lang="en-US" altLang="zh-CN" sz="4200" b="1" i="1" u="sng">
                <a:solidFill>
                  <a:schemeClr val="bg1"/>
                </a:solidFill>
                <a:latin typeface="Arial"/>
                <a:ea typeface="SimSun" pitchFamily="2" charset="-122"/>
              </a:endParaRPr>
            </a:p>
          </p:txBody>
        </p:sp>
      </p:grpSp>
      <p:sp>
        <p:nvSpPr>
          <p:cNvPr id="36" name="Text Box 262"/>
          <p:cNvSpPr txBox="1">
            <a:spLocks noChangeArrowheads="1"/>
          </p:cNvSpPr>
          <p:nvPr/>
        </p:nvSpPr>
        <p:spPr bwMode="auto">
          <a:xfrm>
            <a:off x="7696200" y="510965"/>
            <a:ext cx="31762537" cy="4202682"/>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BF0B"/>
                  </a:outerShdw>
                </a:effectLst>
              </a14:hiddenEffects>
            </a:ext>
          </a:extLst>
        </p:spPr>
        <p:txBody>
          <a:bodyPr lIns="61170" tIns="30584" rIns="61170" bIns="30584" anchor="ctr"/>
          <a:lstStyle>
            <a:defPPr>
              <a:defRPr kern="1200" smtId="4294967295"/>
            </a:defPPr>
            <a:lvl1pPr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ctr"/>
            <a:r>
              <a:rPr lang="en-US" altLang="zh-CN" sz="7200" b="1" i="1" dirty="0">
                <a:latin typeface="Lucida Sans" pitchFamily="34" charset="0"/>
                <a:ea typeface="SimSun" pitchFamily="2" charset="-122"/>
                <a:cs typeface="Lucida Sans" pitchFamily="34" charset="0"/>
              </a:rPr>
              <a:t>Marvel’s Jessica Jones</a:t>
            </a:r>
            <a:r>
              <a:rPr lang="en-US" altLang="zh-CN" sz="7200" b="1" dirty="0">
                <a:latin typeface="Lucida Sans" pitchFamily="34" charset="0"/>
                <a:ea typeface="SimSun" pitchFamily="2" charset="-122"/>
                <a:cs typeface="Lucida Sans" pitchFamily="34" charset="0"/>
              </a:rPr>
              <a:t> Portrayal of Domestic Violence</a:t>
            </a:r>
            <a:endParaRPr lang="en-US" altLang="zh-CN" sz="7200" b="1" i="1" dirty="0">
              <a:latin typeface="Lucida Sans" pitchFamily="34" charset="0"/>
              <a:ea typeface="SimSun" pitchFamily="2" charset="-122"/>
              <a:cs typeface="Lucida Sans" pitchFamily="34" charset="0"/>
            </a:endParaRPr>
          </a:p>
          <a:p>
            <a:pPr algn="ctr">
              <a:spcBef>
                <a:spcPct val="20000"/>
              </a:spcBef>
            </a:pPr>
            <a:r>
              <a:rPr lang="en-US" altLang="zh-CN" sz="5600" b="1" dirty="0">
                <a:latin typeface="Lucida Sans" pitchFamily="34" charset="0"/>
                <a:ea typeface="SimSun" pitchFamily="2" charset="-122"/>
                <a:cs typeface="Lucida Sans" pitchFamily="34" charset="0"/>
              </a:rPr>
              <a:t>Marissa Stiles</a:t>
            </a:r>
          </a:p>
          <a:p>
            <a:pPr algn="ctr"/>
            <a:r>
              <a:rPr lang="en-US" altLang="zh-CN" sz="4200" b="1" dirty="0" err="1">
                <a:latin typeface="Lucida Sans" pitchFamily="34" charset="0"/>
                <a:ea typeface="SimSun" pitchFamily="2" charset="-122"/>
                <a:cs typeface="Lucida Sans" pitchFamily="34" charset="0"/>
              </a:rPr>
              <a:t>MidAmerica</a:t>
            </a:r>
            <a:r>
              <a:rPr lang="en-US" altLang="zh-CN" sz="4200" b="1" dirty="0">
                <a:latin typeface="Lucida Sans" pitchFamily="34" charset="0"/>
                <a:ea typeface="SimSun" pitchFamily="2" charset="-122"/>
                <a:cs typeface="Lucida Sans" pitchFamily="34" charset="0"/>
              </a:rPr>
              <a:t> Nazarene University</a:t>
            </a:r>
          </a:p>
        </p:txBody>
      </p:sp>
      <p:grpSp>
        <p:nvGrpSpPr>
          <p:cNvPr id="106" name="Group 105"/>
          <p:cNvGrpSpPr/>
          <p:nvPr/>
        </p:nvGrpSpPr>
        <p:grpSpPr>
          <a:xfrm>
            <a:off x="28367809" y="29273006"/>
            <a:ext cx="9634077" cy="946293"/>
            <a:chOff x="1066799" y="5958162"/>
            <a:chExt cx="11007725" cy="946293"/>
          </a:xfr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p:grpSpPr>
        <p:sp>
          <p:nvSpPr>
            <p:cNvPr id="107" name="Text Box 248"/>
            <p:cNvSpPr txBox="1">
              <a:spLocks noChangeArrowheads="1"/>
            </p:cNvSpPr>
            <p:nvPr/>
          </p:nvSpPr>
          <p:spPr bwMode="auto">
            <a:xfrm>
              <a:off x="1066799" y="5958162"/>
              <a:ext cx="11007725" cy="946293"/>
            </a:xfrm>
            <a:prstGeom prst="rect">
              <a:avLst/>
            </a:prstGeom>
            <a:grpFill/>
            <a:ln w="19050">
              <a:noFill/>
              <a:miter lim="800000"/>
            </a:ln>
          </p:spPr>
          <p:txBody>
            <a:bodyPr>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zh-CN" sz="3600" b="1">
                <a:latin typeface="Lucida Sans" pitchFamily="34" charset="0"/>
                <a:ea typeface="SimSun" pitchFamily="2" charset="-122"/>
                <a:cs typeface="Lucida Sans" pitchFamily="34" charset="0"/>
              </a:endParaRPr>
            </a:p>
          </p:txBody>
        </p:sp>
        <p:sp>
          <p:nvSpPr>
            <p:cNvPr id="108" name="Text Box 248"/>
            <p:cNvSpPr txBox="1">
              <a:spLocks noChangeArrowheads="1"/>
            </p:cNvSpPr>
            <p:nvPr/>
          </p:nvSpPr>
          <p:spPr bwMode="auto">
            <a:xfrm>
              <a:off x="1203198" y="6008175"/>
              <a:ext cx="10805886" cy="769441"/>
            </a:xfrm>
            <a:prstGeom prst="rect">
              <a:avLst/>
            </a:prstGeom>
            <a:grp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References</a:t>
              </a:r>
              <a:endParaRPr lang="en-US" altLang="zh-CN" sz="3200" b="1" dirty="0">
                <a:solidFill>
                  <a:schemeClr val="bg1"/>
                </a:solidFill>
                <a:latin typeface="Lucida Sans" pitchFamily="34" charset="0"/>
                <a:ea typeface="SimSun" pitchFamily="2" charset="-122"/>
                <a:cs typeface="Lucida Sans" pitchFamily="34" charset="0"/>
              </a:endParaRPr>
            </a:p>
          </p:txBody>
        </p:sp>
      </p:grpSp>
      <p:pic>
        <p:nvPicPr>
          <p:cNvPr id="17" name="Picture 16"/>
          <p:cNvPicPr>
            <a:picLocks noChangeAspect="1"/>
          </p:cNvPicPr>
          <p:nvPr/>
        </p:nvPicPr>
        <p:blipFill>
          <a:blip r:embed="rId3"/>
          <a:stretch>
            <a:fillRect/>
          </a:stretch>
        </p:blipFill>
        <p:spPr>
          <a:xfrm>
            <a:off x="636397" y="24669202"/>
            <a:ext cx="12395200" cy="6972300"/>
          </a:xfrm>
          <a:prstGeom prst="rect">
            <a:avLst/>
          </a:prstGeom>
        </p:spPr>
      </p:pic>
      <p:sp>
        <p:nvSpPr>
          <p:cNvPr id="42" name="Text Box 263"/>
          <p:cNvSpPr txBox="1">
            <a:spLocks noChangeArrowheads="1"/>
          </p:cNvSpPr>
          <p:nvPr/>
        </p:nvSpPr>
        <p:spPr bwMode="auto">
          <a:xfrm>
            <a:off x="13490165" y="5798296"/>
            <a:ext cx="11088106" cy="8356134"/>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lnSpc>
                <a:spcPct val="125000"/>
              </a:lnSpc>
              <a:buFontTx/>
              <a:buChar char="•"/>
            </a:pPr>
            <a:r>
              <a:rPr lang="en-US" altLang="ja-JP" sz="2800" dirty="0">
                <a:solidFill>
                  <a:schemeClr val="bg1"/>
                </a:solidFill>
                <a:ea typeface="ＭＳ Ｐゴシック" charset="-128"/>
              </a:rPr>
              <a:t>Definition</a:t>
            </a:r>
          </a:p>
          <a:p>
            <a:pPr lvl="2">
              <a:lnSpc>
                <a:spcPct val="125000"/>
              </a:lnSpc>
              <a:buFontTx/>
              <a:buChar char="•"/>
            </a:pPr>
            <a:r>
              <a:rPr lang="en-US" altLang="ja-JP" sz="2800" dirty="0">
                <a:solidFill>
                  <a:schemeClr val="bg1"/>
                </a:solidFill>
                <a:ea typeface="ＭＳ Ｐゴシック" charset="-128"/>
              </a:rPr>
              <a:t> </a:t>
            </a:r>
            <a:r>
              <a:rPr lang="en-US" sz="2800" dirty="0">
                <a:solidFill>
                  <a:schemeClr val="bg1"/>
                </a:solidFill>
                <a:effectLst/>
              </a:rPr>
              <a:t>“Any act that ‘causes the victim to do something she does not want to do, prevents her from doing something she wants to do, or causes her to be afraid’ regardless of whether assault was involved” (Candela, 2016, p. 114-115)</a:t>
            </a: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endParaRPr lang="en-US" altLang="ja-JP" sz="2800" dirty="0">
              <a:solidFill>
                <a:schemeClr val="bg1"/>
              </a:solidFill>
              <a:ea typeface="ＭＳ Ｐゴシック" charset="-128"/>
            </a:endParaRPr>
          </a:p>
          <a:p>
            <a:pPr lvl="1">
              <a:lnSpc>
                <a:spcPct val="125000"/>
              </a:lnSpc>
              <a:buFontTx/>
              <a:buChar char="•"/>
            </a:pPr>
            <a:r>
              <a:rPr lang="en-US" altLang="ja-JP" sz="2800" dirty="0">
                <a:solidFill>
                  <a:schemeClr val="bg1"/>
                </a:solidFill>
                <a:ea typeface="ＭＳ Ｐゴシック" charset="-128"/>
              </a:rPr>
              <a:t>Domestic violence could be physical, sexual, psychological, financial, and emotional abuse</a:t>
            </a:r>
          </a:p>
          <a:p>
            <a:pPr lvl="1">
              <a:lnSpc>
                <a:spcPct val="125000"/>
              </a:lnSpc>
              <a:buFontTx/>
              <a:buChar char="•"/>
            </a:pPr>
            <a:r>
              <a:rPr lang="en-US" altLang="ja-JP" sz="2800" dirty="0">
                <a:solidFill>
                  <a:schemeClr val="bg1"/>
                </a:solidFill>
                <a:ea typeface="ＭＳ Ｐゴシック" charset="-128"/>
              </a:rPr>
              <a:t>Typically involves all forms of the abuse</a:t>
            </a:r>
            <a:endParaRPr lang="en-US" altLang="zh-CN" sz="2800" dirty="0">
              <a:solidFill>
                <a:schemeClr val="bg1"/>
              </a:solidFill>
              <a:ea typeface="SimSun" pitchFamily="2" charset="-122"/>
            </a:endParaRPr>
          </a:p>
        </p:txBody>
      </p:sp>
      <p:pic>
        <p:nvPicPr>
          <p:cNvPr id="3" name="Picture 2"/>
          <p:cNvPicPr>
            <a:picLocks noChangeAspect="1"/>
          </p:cNvPicPr>
          <p:nvPr/>
        </p:nvPicPr>
        <p:blipFill rotWithShape="1">
          <a:blip r:embed="rId4"/>
          <a:srcRect l="2536" t="5831" r="3343" b="-11428"/>
          <a:stretch/>
        </p:blipFill>
        <p:spPr>
          <a:xfrm>
            <a:off x="16720987" y="8501530"/>
            <a:ext cx="4389120" cy="4023360"/>
          </a:xfrm>
          <a:prstGeom prst="rect">
            <a:avLst/>
          </a:prstGeom>
        </p:spPr>
      </p:pic>
      <p:sp>
        <p:nvSpPr>
          <p:cNvPr id="43" name="Text Box 263"/>
          <p:cNvSpPr txBox="1">
            <a:spLocks noChangeArrowheads="1"/>
          </p:cNvSpPr>
          <p:nvPr/>
        </p:nvSpPr>
        <p:spPr bwMode="auto">
          <a:xfrm>
            <a:off x="13603618" y="20406533"/>
            <a:ext cx="10523767" cy="5663089"/>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lnSpc>
                <a:spcPct val="125000"/>
              </a:lnSpc>
              <a:buFont typeface="Arial" charset="0"/>
              <a:buChar char="•"/>
            </a:pPr>
            <a:r>
              <a:rPr lang="en-US" altLang="ja-JP" sz="2800" dirty="0">
                <a:solidFill>
                  <a:schemeClr val="bg1"/>
                </a:solidFill>
                <a:ea typeface="ＭＳ Ｐゴシック" charset="-128"/>
              </a:rPr>
              <a:t>Victims are partially responsible for abuse if antagonize abuser (</a:t>
            </a:r>
            <a:r>
              <a:rPr lang="en-US" sz="2800" dirty="0" err="1">
                <a:solidFill>
                  <a:schemeClr val="bg1"/>
                </a:solidFill>
                <a:effectLst/>
              </a:rPr>
              <a:t>Esqueda</a:t>
            </a:r>
            <a:r>
              <a:rPr lang="en-US" sz="2800" dirty="0">
                <a:solidFill>
                  <a:schemeClr val="bg1"/>
                </a:solidFill>
                <a:effectLst/>
              </a:rPr>
              <a:t> &amp; Harrison)</a:t>
            </a:r>
            <a:r>
              <a:rPr lang="en-US" sz="2800" dirty="0">
                <a:effectLst/>
              </a:rPr>
              <a:t> 2</a:t>
            </a:r>
          </a:p>
          <a:p>
            <a:pPr marL="457200" indent="-457200">
              <a:lnSpc>
                <a:spcPct val="125000"/>
              </a:lnSpc>
              <a:buFont typeface="Arial" charset="0"/>
              <a:buChar char="•"/>
            </a:pPr>
            <a:r>
              <a:rPr lang="en-US" sz="2800" dirty="0">
                <a:solidFill>
                  <a:schemeClr val="bg1"/>
                </a:solidFill>
                <a:effectLst/>
              </a:rPr>
              <a:t>Only passive women are true victims of abuse </a:t>
            </a:r>
            <a:r>
              <a:rPr lang="fr-FR" sz="2800" dirty="0">
                <a:solidFill>
                  <a:schemeClr val="bg1"/>
                </a:solidFill>
                <a:effectLst/>
              </a:rPr>
              <a:t>(</a:t>
            </a:r>
            <a:r>
              <a:rPr lang="fr-FR" sz="2800" dirty="0" err="1">
                <a:solidFill>
                  <a:schemeClr val="bg1"/>
                </a:solidFill>
                <a:effectLst/>
              </a:rPr>
              <a:t>Terrance</a:t>
            </a:r>
            <a:r>
              <a:rPr lang="fr-FR" sz="2800" dirty="0">
                <a:solidFill>
                  <a:schemeClr val="bg1"/>
                </a:solidFill>
                <a:effectLst/>
              </a:rPr>
              <a:t> et al., 2012)</a:t>
            </a:r>
            <a:endParaRPr lang="en-US" altLang="ja-JP" sz="2800" dirty="0">
              <a:solidFill>
                <a:schemeClr val="bg1"/>
              </a:solidFill>
              <a:ea typeface="ＭＳ Ｐゴシック" charset="-128"/>
            </a:endParaRPr>
          </a:p>
          <a:p>
            <a:pPr>
              <a:lnSpc>
                <a:spcPct val="125000"/>
              </a:lnSpc>
              <a:buFontTx/>
              <a:buChar char="•"/>
            </a:pPr>
            <a:r>
              <a:rPr lang="en-US" altLang="ja-JP" sz="2800" dirty="0">
                <a:solidFill>
                  <a:schemeClr val="bg1"/>
                </a:solidFill>
                <a:ea typeface="ＭＳ Ｐゴシック" charset="-128"/>
              </a:rPr>
              <a:t>     Myths</a:t>
            </a:r>
          </a:p>
          <a:p>
            <a:pPr lvl="2">
              <a:lnSpc>
                <a:spcPct val="125000"/>
              </a:lnSpc>
              <a:buFontTx/>
              <a:buChar char="•"/>
            </a:pPr>
            <a:r>
              <a:rPr lang="en-US" altLang="ja-JP" sz="2800" dirty="0">
                <a:solidFill>
                  <a:schemeClr val="bg1"/>
                </a:solidFill>
                <a:ea typeface="ＭＳ Ｐゴシック" charset="-128"/>
              </a:rPr>
              <a:t>Domestic violence is always physical</a:t>
            </a:r>
          </a:p>
          <a:p>
            <a:pPr lvl="2">
              <a:lnSpc>
                <a:spcPct val="125000"/>
              </a:lnSpc>
              <a:buFontTx/>
              <a:buChar char="•"/>
            </a:pPr>
            <a:r>
              <a:rPr lang="en-US" altLang="ja-JP" sz="2800" dirty="0">
                <a:solidFill>
                  <a:schemeClr val="bg1"/>
                </a:solidFill>
                <a:ea typeface="ＭＳ Ｐゴシック" charset="-128"/>
              </a:rPr>
              <a:t>Only women are victims</a:t>
            </a:r>
          </a:p>
          <a:p>
            <a:pPr lvl="2">
              <a:lnSpc>
                <a:spcPct val="125000"/>
              </a:lnSpc>
              <a:buFontTx/>
              <a:buChar char="•"/>
            </a:pPr>
            <a:r>
              <a:rPr lang="en-US" altLang="ja-JP" sz="2800" dirty="0">
                <a:solidFill>
                  <a:schemeClr val="bg1"/>
                </a:solidFill>
                <a:ea typeface="ＭＳ Ｐゴシック" charset="-128"/>
              </a:rPr>
              <a:t>Only the lower class struggles with domestic violence</a:t>
            </a:r>
          </a:p>
          <a:p>
            <a:pPr lvl="2">
              <a:lnSpc>
                <a:spcPct val="125000"/>
              </a:lnSpc>
              <a:buFontTx/>
              <a:buChar char="•"/>
            </a:pPr>
            <a:r>
              <a:rPr lang="en-US" altLang="ja-JP" sz="2800" dirty="0">
                <a:solidFill>
                  <a:schemeClr val="bg1"/>
                </a:solidFill>
                <a:ea typeface="ＭＳ Ｐゴシック" charset="-128"/>
              </a:rPr>
              <a:t>Abuse is caused by alcoholism or drugs</a:t>
            </a:r>
          </a:p>
          <a:p>
            <a:pPr lvl="2">
              <a:lnSpc>
                <a:spcPct val="125000"/>
              </a:lnSpc>
              <a:buFontTx/>
              <a:buChar char="•"/>
            </a:pPr>
            <a:r>
              <a:rPr lang="en-US" altLang="ja-JP" sz="2800" dirty="0">
                <a:solidFill>
                  <a:schemeClr val="bg1"/>
                </a:solidFill>
                <a:ea typeface="ＭＳ Ｐゴシック" charset="-128"/>
              </a:rPr>
              <a:t>A real victim would leave (Jenkins, 2017)</a:t>
            </a:r>
          </a:p>
        </p:txBody>
      </p:sp>
      <p:sp>
        <p:nvSpPr>
          <p:cNvPr id="44" name="Text Box 248"/>
          <p:cNvSpPr txBox="1">
            <a:spLocks noChangeArrowheads="1"/>
          </p:cNvSpPr>
          <p:nvPr/>
        </p:nvSpPr>
        <p:spPr bwMode="auto">
          <a:xfrm>
            <a:off x="13973908" y="26114615"/>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Media’s Portrayal of Abuse</a:t>
            </a:r>
            <a:endParaRPr lang="en-US" altLang="zh-CN" sz="3200" b="1" dirty="0">
              <a:solidFill>
                <a:schemeClr val="bg1"/>
              </a:solidFill>
              <a:latin typeface="Lucida Sans" pitchFamily="34" charset="0"/>
              <a:ea typeface="SimSun" pitchFamily="2" charset="-122"/>
              <a:cs typeface="Lucida Sans" pitchFamily="34" charset="0"/>
            </a:endParaRPr>
          </a:p>
        </p:txBody>
      </p:sp>
      <p:sp>
        <p:nvSpPr>
          <p:cNvPr id="50" name="Text Box 263"/>
          <p:cNvSpPr txBox="1">
            <a:spLocks noChangeArrowheads="1"/>
          </p:cNvSpPr>
          <p:nvPr/>
        </p:nvSpPr>
        <p:spPr bwMode="auto">
          <a:xfrm>
            <a:off x="13944600" y="26496087"/>
            <a:ext cx="11818029" cy="5986254"/>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25000"/>
              </a:lnSpc>
            </a:pPr>
            <a:endParaRPr lang="en-US" altLang="ja-JP" sz="2800" b="1" dirty="0">
              <a:solidFill>
                <a:schemeClr val="bg1"/>
              </a:solidFill>
              <a:ea typeface="ＭＳ Ｐゴシック" charset="-128"/>
            </a:endParaRPr>
          </a:p>
          <a:p>
            <a:r>
              <a:rPr lang="en-US" sz="2800" dirty="0">
                <a:solidFill>
                  <a:schemeClr val="bg1"/>
                </a:solidFill>
                <a:effectLst/>
              </a:rPr>
              <a:t>“Disney’s </a:t>
            </a:r>
            <a:r>
              <a:rPr lang="mr-IN" sz="2800" dirty="0">
                <a:solidFill>
                  <a:schemeClr val="bg1"/>
                </a:solidFill>
                <a:effectLst/>
              </a:rPr>
              <a:t>…</a:t>
            </a:r>
            <a:r>
              <a:rPr lang="en-US" sz="2800" dirty="0">
                <a:solidFill>
                  <a:schemeClr val="bg1"/>
                </a:solidFill>
                <a:effectLst/>
              </a:rPr>
              <a:t>choices make concrete acts of romantic violence both realistic and familiar, yet position them as not causes for concern or sympathy for the victim or as a reason to end a relationship; instead, it signals an opportunity for the lover to reform the violent with the result that the efforts end in happily-ever-after love” (Olson, 2013, p. 465)</a:t>
            </a:r>
          </a:p>
          <a:p>
            <a:endParaRPr lang="en-US" sz="2800" dirty="0">
              <a:solidFill>
                <a:schemeClr val="bg1"/>
              </a:solidFill>
              <a:effectLst/>
            </a:endParaRPr>
          </a:p>
          <a:p>
            <a:r>
              <a:rPr lang="en-US" sz="2800" dirty="0">
                <a:solidFill>
                  <a:schemeClr val="bg1"/>
                </a:solidFill>
                <a:effectLst/>
              </a:rPr>
              <a:t>“</a:t>
            </a:r>
            <a:r>
              <a:rPr lang="mr-IN" sz="2800" dirty="0">
                <a:solidFill>
                  <a:schemeClr val="bg1"/>
                </a:solidFill>
                <a:effectLst/>
              </a:rPr>
              <a:t>…</a:t>
            </a:r>
            <a:r>
              <a:rPr lang="en-US" sz="2800" dirty="0">
                <a:solidFill>
                  <a:schemeClr val="bg1"/>
                </a:solidFill>
                <a:effectLst/>
              </a:rPr>
              <a:t>flashbacks deal with Davis' (documented) abuse of Taylor, but only to show us why 1970s Davis is so desolate. Taylor is marginalized; in one scene, as she and Davis argue, the dialogue comes down and the score comes up; her voice is literally taken from her” (</a:t>
            </a:r>
            <a:r>
              <a:rPr lang="en-US" sz="2800" dirty="0" err="1">
                <a:solidFill>
                  <a:schemeClr val="bg1"/>
                </a:solidFill>
                <a:effectLst/>
              </a:rPr>
              <a:t>Kroenert</a:t>
            </a:r>
            <a:r>
              <a:rPr lang="en-US" sz="2800" dirty="0">
                <a:solidFill>
                  <a:schemeClr val="bg1"/>
                </a:solidFill>
                <a:effectLst/>
              </a:rPr>
              <a:t>, 2016, p.4)</a:t>
            </a:r>
          </a:p>
          <a:p>
            <a:endParaRPr lang="en-US" sz="2800" dirty="0">
              <a:solidFill>
                <a:schemeClr val="bg1"/>
              </a:solidFill>
              <a:effectLst/>
            </a:endParaRPr>
          </a:p>
          <a:p>
            <a:endParaRPr lang="en-US" sz="2800" dirty="0">
              <a:solidFill>
                <a:schemeClr val="bg1"/>
              </a:solidFill>
              <a:effectLst/>
            </a:endParaRPr>
          </a:p>
        </p:txBody>
      </p:sp>
      <p:pic>
        <p:nvPicPr>
          <p:cNvPr id="6" name="Picture 5"/>
          <p:cNvPicPr>
            <a:picLocks noChangeAspect="1"/>
          </p:cNvPicPr>
          <p:nvPr/>
        </p:nvPicPr>
        <p:blipFill>
          <a:blip r:embed="rId5"/>
          <a:stretch>
            <a:fillRect/>
          </a:stretch>
        </p:blipFill>
        <p:spPr>
          <a:xfrm>
            <a:off x="14612346" y="14040125"/>
            <a:ext cx="8606401" cy="4841101"/>
          </a:xfrm>
          <a:prstGeom prst="rect">
            <a:avLst/>
          </a:prstGeom>
        </p:spPr>
      </p:pic>
      <p:sp>
        <p:nvSpPr>
          <p:cNvPr id="58" name="Text Box 263"/>
          <p:cNvSpPr txBox="1">
            <a:spLocks noChangeArrowheads="1"/>
          </p:cNvSpPr>
          <p:nvPr/>
        </p:nvSpPr>
        <p:spPr bwMode="auto">
          <a:xfrm>
            <a:off x="27669643" y="25755591"/>
            <a:ext cx="12336599" cy="4047262"/>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lnSpc>
                <a:spcPct val="125000"/>
              </a:lnSpc>
              <a:buFontTx/>
              <a:buChar char="•"/>
            </a:pPr>
            <a:r>
              <a:rPr lang="en-US" altLang="ja-JP" sz="2800" dirty="0">
                <a:solidFill>
                  <a:schemeClr val="bg1"/>
                </a:solidFill>
                <a:ea typeface="ＭＳ Ｐゴシック" charset="-128"/>
              </a:rPr>
              <a:t>Research study on how media is able to alter people’s belief on domestic violence</a:t>
            </a:r>
          </a:p>
          <a:p>
            <a:pPr lvl="1">
              <a:lnSpc>
                <a:spcPct val="125000"/>
              </a:lnSpc>
              <a:buFontTx/>
              <a:buChar char="•"/>
            </a:pPr>
            <a:r>
              <a:rPr lang="en-US" altLang="ja-JP" sz="2800" dirty="0">
                <a:solidFill>
                  <a:schemeClr val="bg1"/>
                </a:solidFill>
                <a:ea typeface="ＭＳ Ｐゴシック" charset="-128"/>
              </a:rPr>
              <a:t>Interview victims on whether the portrayal of domestic abuse in </a:t>
            </a:r>
            <a:r>
              <a:rPr lang="en-US" altLang="ja-JP" sz="2800" i="1" dirty="0">
                <a:solidFill>
                  <a:schemeClr val="bg1"/>
                </a:solidFill>
                <a:ea typeface="ＭＳ Ｐゴシック" charset="-128"/>
              </a:rPr>
              <a:t>Jessica Jones</a:t>
            </a:r>
            <a:r>
              <a:rPr lang="en-US" altLang="ja-JP" sz="2800" dirty="0">
                <a:solidFill>
                  <a:schemeClr val="bg1"/>
                </a:solidFill>
                <a:ea typeface="ＭＳ Ｐゴシック" charset="-128"/>
              </a:rPr>
              <a:t> impacts their view on their own experience</a:t>
            </a:r>
          </a:p>
          <a:p>
            <a:pPr lvl="1">
              <a:lnSpc>
                <a:spcPct val="125000"/>
              </a:lnSpc>
              <a:buFontTx/>
              <a:buChar char="•"/>
            </a:pPr>
            <a:r>
              <a:rPr lang="en-US" altLang="ja-JP" sz="2800" dirty="0">
                <a:solidFill>
                  <a:schemeClr val="bg1"/>
                </a:solidFill>
                <a:ea typeface="ＭＳ Ｐゴシック" charset="-128"/>
              </a:rPr>
              <a:t>Continue research on how media portrays domestic abuse in film and television shows</a:t>
            </a:r>
          </a:p>
          <a:p>
            <a:pPr lvl="1">
              <a:lnSpc>
                <a:spcPct val="125000"/>
              </a:lnSpc>
              <a:buFontTx/>
              <a:buChar char="•"/>
            </a:pPr>
            <a:endParaRPr lang="en-US" altLang="ja-JP" sz="2800" dirty="0">
              <a:solidFill>
                <a:schemeClr val="bg1"/>
              </a:solidFill>
              <a:ea typeface="ＭＳ Ｐゴシック" charset="-128"/>
            </a:endParaRPr>
          </a:p>
        </p:txBody>
      </p:sp>
      <p:sp>
        <p:nvSpPr>
          <p:cNvPr id="62" name="Text Box 263"/>
          <p:cNvSpPr txBox="1">
            <a:spLocks noChangeArrowheads="1"/>
          </p:cNvSpPr>
          <p:nvPr/>
        </p:nvSpPr>
        <p:spPr bwMode="auto">
          <a:xfrm>
            <a:off x="27809093" y="5796534"/>
            <a:ext cx="11854005" cy="9433352"/>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lnSpc>
                <a:spcPct val="125000"/>
              </a:lnSpc>
              <a:buFontTx/>
              <a:buChar char="•"/>
            </a:pPr>
            <a:r>
              <a:rPr lang="en-US" sz="2800" i="1" dirty="0">
                <a:solidFill>
                  <a:schemeClr val="bg1"/>
                </a:solidFill>
                <a:effectLst/>
              </a:rPr>
              <a:t>Jessica Jones </a:t>
            </a:r>
            <a:r>
              <a:rPr lang="en-US" sz="2800" dirty="0">
                <a:solidFill>
                  <a:schemeClr val="bg1"/>
                </a:solidFill>
                <a:effectLst/>
              </a:rPr>
              <a:t>begins as a story of a traumatized women who is wrestling with the effects of being controlled by her abuser . </a:t>
            </a:r>
          </a:p>
          <a:p>
            <a:pPr lvl="1">
              <a:lnSpc>
                <a:spcPct val="125000"/>
              </a:lnSpc>
              <a:buFontTx/>
              <a:buChar char="•"/>
            </a:pPr>
            <a:r>
              <a:rPr lang="en-US" altLang="zh-CN" sz="2800" dirty="0">
                <a:solidFill>
                  <a:schemeClr val="bg1"/>
                </a:solidFill>
                <a:ea typeface="SimSun" pitchFamily="2" charset="-122"/>
              </a:rPr>
              <a:t>Jessica and Hope (</a:t>
            </a:r>
            <a:r>
              <a:rPr lang="en-US" altLang="zh-CN" sz="2800" dirty="0" err="1">
                <a:solidFill>
                  <a:schemeClr val="bg1"/>
                </a:solidFill>
                <a:ea typeface="SimSun" pitchFamily="2" charset="-122"/>
              </a:rPr>
              <a:t>Kilgrave’s</a:t>
            </a:r>
            <a:r>
              <a:rPr lang="en-US" altLang="zh-CN" sz="2800" dirty="0">
                <a:solidFill>
                  <a:schemeClr val="bg1"/>
                </a:solidFill>
                <a:ea typeface="SimSun" pitchFamily="2" charset="-122"/>
              </a:rPr>
              <a:t> second victim) portray victim’s accurately based on research of victim response</a:t>
            </a:r>
          </a:p>
          <a:p>
            <a:pPr lvl="1">
              <a:lnSpc>
                <a:spcPct val="125000"/>
              </a:lnSpc>
              <a:buFontTx/>
              <a:buChar char="•"/>
            </a:pPr>
            <a:r>
              <a:rPr lang="en-US" altLang="zh-CN" sz="2800" dirty="0">
                <a:solidFill>
                  <a:schemeClr val="bg1"/>
                </a:solidFill>
                <a:ea typeface="SimSun" pitchFamily="2" charset="-122"/>
              </a:rPr>
              <a:t>Jessica’s Response: main character</a:t>
            </a:r>
          </a:p>
          <a:p>
            <a:pPr lvl="3">
              <a:lnSpc>
                <a:spcPct val="125000"/>
              </a:lnSpc>
              <a:buFontTx/>
              <a:buChar char="•"/>
            </a:pPr>
            <a:r>
              <a:rPr lang="en-US" altLang="zh-CN" sz="2800" dirty="0">
                <a:solidFill>
                  <a:schemeClr val="bg1"/>
                </a:solidFill>
                <a:ea typeface="SimSun" pitchFamily="2" charset="-122"/>
              </a:rPr>
              <a:t>Experiences Post-Traumatic Stress Disorder</a:t>
            </a:r>
          </a:p>
          <a:p>
            <a:pPr lvl="3">
              <a:lnSpc>
                <a:spcPct val="125000"/>
              </a:lnSpc>
              <a:buFontTx/>
              <a:buChar char="•"/>
            </a:pPr>
            <a:r>
              <a:rPr lang="en-US" altLang="zh-CN" sz="2800" dirty="0">
                <a:solidFill>
                  <a:schemeClr val="bg1"/>
                </a:solidFill>
                <a:ea typeface="SimSun" pitchFamily="2" charset="-122"/>
              </a:rPr>
              <a:t>Struggles with alcoholism</a:t>
            </a:r>
          </a:p>
          <a:p>
            <a:pPr lvl="3">
              <a:lnSpc>
                <a:spcPct val="125000"/>
              </a:lnSpc>
              <a:buFontTx/>
              <a:buChar char="•"/>
            </a:pPr>
            <a:r>
              <a:rPr lang="en-US" altLang="zh-CN" sz="2800" dirty="0">
                <a:solidFill>
                  <a:schemeClr val="bg1"/>
                </a:solidFill>
                <a:ea typeface="SimSun" pitchFamily="2" charset="-122"/>
              </a:rPr>
              <a:t>Isolates herself from friends and society</a:t>
            </a:r>
          </a:p>
          <a:p>
            <a:pPr lvl="3">
              <a:lnSpc>
                <a:spcPct val="125000"/>
              </a:lnSpc>
              <a:buFontTx/>
              <a:buChar char="•"/>
            </a:pPr>
            <a:r>
              <a:rPr lang="en-US" altLang="zh-CN" sz="2800" dirty="0">
                <a:solidFill>
                  <a:schemeClr val="bg1"/>
                </a:solidFill>
                <a:ea typeface="SimSun" pitchFamily="2" charset="-122"/>
              </a:rPr>
              <a:t>Experiences sleep disturbance</a:t>
            </a:r>
          </a:p>
          <a:p>
            <a:pPr lvl="3">
              <a:lnSpc>
                <a:spcPct val="125000"/>
              </a:lnSpc>
              <a:buFontTx/>
              <a:buChar char="•"/>
            </a:pPr>
            <a:r>
              <a:rPr lang="en-US" altLang="zh-CN" sz="2800" dirty="0">
                <a:solidFill>
                  <a:schemeClr val="bg1"/>
                </a:solidFill>
                <a:ea typeface="SimSun" pitchFamily="2" charset="-122"/>
              </a:rPr>
              <a:t>Understands society will reject her as a victim because of her super strength</a:t>
            </a:r>
          </a:p>
          <a:p>
            <a:pPr lvl="2">
              <a:lnSpc>
                <a:spcPct val="125000"/>
              </a:lnSpc>
              <a:buFontTx/>
              <a:buChar char="•"/>
            </a:pPr>
            <a:r>
              <a:rPr lang="en-US" altLang="zh-CN" sz="2800" dirty="0">
                <a:solidFill>
                  <a:schemeClr val="bg1"/>
                </a:solidFill>
                <a:ea typeface="SimSun" pitchFamily="2" charset="-122"/>
              </a:rPr>
              <a:t>Hope’s Response: second victim of </a:t>
            </a:r>
            <a:r>
              <a:rPr lang="en-US" altLang="zh-CN" sz="2800" dirty="0" err="1">
                <a:solidFill>
                  <a:schemeClr val="bg1"/>
                </a:solidFill>
                <a:ea typeface="SimSun" pitchFamily="2" charset="-122"/>
              </a:rPr>
              <a:t>Kilgrave</a:t>
            </a:r>
            <a:endParaRPr lang="en-US" altLang="zh-CN" sz="2800" dirty="0">
              <a:solidFill>
                <a:schemeClr val="bg1"/>
              </a:solidFill>
              <a:ea typeface="SimSun" pitchFamily="2" charset="-122"/>
            </a:endParaRPr>
          </a:p>
          <a:p>
            <a:pPr lvl="3">
              <a:lnSpc>
                <a:spcPct val="125000"/>
              </a:lnSpc>
              <a:buFontTx/>
              <a:buChar char="•"/>
            </a:pPr>
            <a:r>
              <a:rPr lang="en-US" altLang="zh-CN" sz="2800" dirty="0">
                <a:solidFill>
                  <a:schemeClr val="bg1"/>
                </a:solidFill>
                <a:ea typeface="SimSun" pitchFamily="2" charset="-122"/>
              </a:rPr>
              <a:t>Experiences revulsion of her own body</a:t>
            </a:r>
          </a:p>
          <a:p>
            <a:pPr lvl="3">
              <a:lnSpc>
                <a:spcPct val="125000"/>
              </a:lnSpc>
              <a:buFontTx/>
              <a:buChar char="•"/>
            </a:pPr>
            <a:r>
              <a:rPr lang="en-US" altLang="zh-CN" sz="2800" dirty="0">
                <a:solidFill>
                  <a:schemeClr val="bg1"/>
                </a:solidFill>
                <a:ea typeface="SimSun" pitchFamily="2" charset="-122"/>
              </a:rPr>
              <a:t>Feels hopeless and has to start over with nothing</a:t>
            </a:r>
          </a:p>
          <a:p>
            <a:pPr lvl="3">
              <a:lnSpc>
                <a:spcPct val="125000"/>
              </a:lnSpc>
              <a:buFontTx/>
              <a:buChar char="•"/>
            </a:pPr>
            <a:r>
              <a:rPr lang="en-US" altLang="zh-CN" sz="2800" dirty="0">
                <a:solidFill>
                  <a:schemeClr val="bg1"/>
                </a:solidFill>
                <a:ea typeface="SimSun" pitchFamily="2" charset="-122"/>
              </a:rPr>
              <a:t>Commits suicide</a:t>
            </a:r>
          </a:p>
          <a:p>
            <a:pPr lvl="3">
              <a:lnSpc>
                <a:spcPct val="125000"/>
              </a:lnSpc>
              <a:buFontTx/>
              <a:buChar char="•"/>
            </a:pPr>
            <a:r>
              <a:rPr lang="en-US" altLang="zh-CN" sz="2800" dirty="0">
                <a:solidFill>
                  <a:schemeClr val="bg1"/>
                </a:solidFill>
                <a:ea typeface="SimSun" pitchFamily="2" charset="-122"/>
              </a:rPr>
              <a:t>Society rejects her as a victim of domestic abuse</a:t>
            </a:r>
          </a:p>
          <a:p>
            <a:pPr lvl="3">
              <a:lnSpc>
                <a:spcPct val="125000"/>
              </a:lnSpc>
              <a:buFontTx/>
              <a:buChar char="•"/>
            </a:pPr>
            <a:endParaRPr lang="en-US" altLang="zh-CN" sz="2800" dirty="0">
              <a:solidFill>
                <a:schemeClr val="bg1"/>
              </a:solidFill>
              <a:ea typeface="SimSun" pitchFamily="2" charset="-122"/>
            </a:endParaRPr>
          </a:p>
        </p:txBody>
      </p:sp>
      <p:sp>
        <p:nvSpPr>
          <p:cNvPr id="74" name="Text Box 263"/>
          <p:cNvSpPr txBox="1">
            <a:spLocks noChangeArrowheads="1"/>
          </p:cNvSpPr>
          <p:nvPr/>
        </p:nvSpPr>
        <p:spPr bwMode="auto">
          <a:xfrm>
            <a:off x="28213678" y="30142473"/>
            <a:ext cx="11073115" cy="2769989"/>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800" dirty="0">
                <a:solidFill>
                  <a:schemeClr val="bg1"/>
                </a:solidFill>
                <a:effectLst/>
              </a:rPr>
              <a:t>Bingham, J. M. (2005). Protecting victims by working around the system and within the system: statutory protection for emotional abuse in the domestic violence context. North Dakota Law Review, 81(4), 837-857.</a:t>
            </a:r>
          </a:p>
          <a:p>
            <a:r>
              <a:rPr lang="en-US" sz="800" dirty="0">
                <a:solidFill>
                  <a:schemeClr val="bg1"/>
                </a:solidFill>
                <a:effectLst/>
              </a:rPr>
              <a:t>Bostock, J., </a:t>
            </a:r>
            <a:r>
              <a:rPr lang="en-US" sz="800" dirty="0" err="1">
                <a:solidFill>
                  <a:schemeClr val="bg1"/>
                </a:solidFill>
                <a:effectLst/>
              </a:rPr>
              <a:t>Plumpton</a:t>
            </a:r>
            <a:r>
              <a:rPr lang="en-US" sz="800" dirty="0">
                <a:solidFill>
                  <a:schemeClr val="bg1"/>
                </a:solidFill>
                <a:effectLst/>
              </a:rPr>
              <a:t>, M., &amp; Pratt, R. (2009). Domestic violence against women: Understanding social processes and women's experiences. Journal Of Community &amp; Applied Social Psychology, 19(2), 95-110. doi:10.1002/casp.985</a:t>
            </a:r>
          </a:p>
          <a:p>
            <a:r>
              <a:rPr lang="en-US" sz="800" dirty="0">
                <a:solidFill>
                  <a:schemeClr val="bg1"/>
                </a:solidFill>
                <a:effectLst/>
              </a:rPr>
              <a:t>Candela, K. (2016). Protecting the invisible victim: incorporating coercive control in domestic violence statutes. Family Court Review, 54(1), 112-125.</a:t>
            </a:r>
          </a:p>
          <a:p>
            <a:r>
              <a:rPr lang="en-US" sz="800" dirty="0">
                <a:solidFill>
                  <a:schemeClr val="bg1"/>
                </a:solidFill>
                <a:effectLst/>
              </a:rPr>
              <a:t>Cookson, C. (2009). Confronting our fear: legislating beyond battered women syndrome and the law of self-defense in Vermont. Vermont Law Review, 34(2), 415-446.</a:t>
            </a:r>
          </a:p>
          <a:p>
            <a:r>
              <a:rPr lang="en-US" sz="800" dirty="0" err="1">
                <a:solidFill>
                  <a:schemeClr val="bg1"/>
                </a:solidFill>
                <a:effectLst/>
              </a:rPr>
              <a:t>Esqueda</a:t>
            </a:r>
            <a:r>
              <a:rPr lang="en-US" sz="800" dirty="0">
                <a:solidFill>
                  <a:schemeClr val="bg1"/>
                </a:solidFill>
                <a:effectLst/>
              </a:rPr>
              <a:t>, C. W., &amp; Harrison, L. A. (2005). The influence of gender role stereotypes, the woman's race, and level of provocation and resistance on domestic violence culpability attributions. Sex Roles, 53(11-12), 821-834.</a:t>
            </a:r>
          </a:p>
          <a:p>
            <a:r>
              <a:rPr lang="en-US" sz="800" dirty="0" err="1">
                <a:solidFill>
                  <a:schemeClr val="bg1"/>
                </a:solidFill>
                <a:effectLst/>
              </a:rPr>
              <a:t>Eroglu</a:t>
            </a:r>
            <a:r>
              <a:rPr lang="en-US" sz="800" dirty="0">
                <a:solidFill>
                  <a:schemeClr val="bg1"/>
                </a:solidFill>
                <a:effectLst/>
              </a:rPr>
              <a:t>, M., </a:t>
            </a:r>
            <a:r>
              <a:rPr lang="en-US" sz="800" dirty="0" err="1">
                <a:solidFill>
                  <a:schemeClr val="bg1"/>
                </a:solidFill>
                <a:effectLst/>
              </a:rPr>
              <a:t>Yildirim</a:t>
            </a:r>
            <a:r>
              <a:rPr lang="en-US" sz="800" dirty="0">
                <a:solidFill>
                  <a:schemeClr val="bg1"/>
                </a:solidFill>
                <a:effectLst/>
              </a:rPr>
              <a:t>, A. O., </a:t>
            </a:r>
            <a:r>
              <a:rPr lang="en-US" sz="800" dirty="0" err="1">
                <a:solidFill>
                  <a:schemeClr val="bg1"/>
                </a:solidFill>
                <a:effectLst/>
              </a:rPr>
              <a:t>Uzkeser</a:t>
            </a:r>
            <a:r>
              <a:rPr lang="en-US" sz="800" dirty="0">
                <a:solidFill>
                  <a:schemeClr val="bg1"/>
                </a:solidFill>
                <a:effectLst/>
              </a:rPr>
              <a:t>, M., </a:t>
            </a:r>
            <a:r>
              <a:rPr lang="en-US" sz="800" dirty="0" err="1">
                <a:solidFill>
                  <a:schemeClr val="bg1"/>
                </a:solidFill>
                <a:effectLst/>
              </a:rPr>
              <a:t>Saritas</a:t>
            </a:r>
            <a:r>
              <a:rPr lang="en-US" sz="800" dirty="0">
                <a:solidFill>
                  <a:schemeClr val="bg1"/>
                </a:solidFill>
                <a:effectLst/>
              </a:rPr>
              <a:t>, A., </a:t>
            </a:r>
            <a:r>
              <a:rPr lang="en-US" sz="800" dirty="0" err="1">
                <a:solidFill>
                  <a:schemeClr val="bg1"/>
                </a:solidFill>
                <a:effectLst/>
              </a:rPr>
              <a:t>Acemoglu</a:t>
            </a:r>
            <a:r>
              <a:rPr lang="en-US" sz="800" dirty="0">
                <a:solidFill>
                  <a:schemeClr val="bg1"/>
                </a:solidFill>
                <a:effectLst/>
              </a:rPr>
              <a:t>, H., </a:t>
            </a:r>
            <a:r>
              <a:rPr lang="en-US" sz="800" dirty="0" err="1">
                <a:solidFill>
                  <a:schemeClr val="bg1"/>
                </a:solidFill>
                <a:effectLst/>
              </a:rPr>
              <a:t>Navruz</a:t>
            </a:r>
            <a:r>
              <a:rPr lang="en-US" sz="800" dirty="0">
                <a:solidFill>
                  <a:schemeClr val="bg1"/>
                </a:solidFill>
                <a:effectLst/>
              </a:rPr>
              <a:t>, M., &amp; </a:t>
            </a:r>
            <a:r>
              <a:rPr lang="en-US" sz="800" dirty="0" err="1">
                <a:solidFill>
                  <a:schemeClr val="bg1"/>
                </a:solidFill>
                <a:effectLst/>
              </a:rPr>
              <a:t>Emet</a:t>
            </a:r>
            <a:r>
              <a:rPr lang="en-US" sz="800" dirty="0">
                <a:solidFill>
                  <a:schemeClr val="bg1"/>
                </a:solidFill>
                <a:effectLst/>
              </a:rPr>
              <a:t>, M. (2014). Emergency Room Visits for Suicide Attempts: Rates, Trends and Sociodemographic Characteristics of Suicide Attempts in Northeastern Anatolia. Bulletin Of Clinical Psychopharmacology, 24(4), 350-359.</a:t>
            </a:r>
          </a:p>
          <a:p>
            <a:r>
              <a:rPr lang="en-US" sz="800" dirty="0" err="1">
                <a:solidFill>
                  <a:schemeClr val="bg1"/>
                </a:solidFill>
                <a:effectLst/>
              </a:rPr>
              <a:t>Iacofano</a:t>
            </a:r>
            <a:r>
              <a:rPr lang="en-US" sz="800" dirty="0">
                <a:solidFill>
                  <a:schemeClr val="bg1"/>
                </a:solidFill>
                <a:effectLst/>
              </a:rPr>
              <a:t>, T. (Producer). (2015). </a:t>
            </a:r>
            <a:r>
              <a:rPr lang="en-US" sz="800" i="1" dirty="0">
                <a:solidFill>
                  <a:schemeClr val="bg1"/>
                </a:solidFill>
                <a:effectLst/>
              </a:rPr>
              <a:t>Jessica Jones </a:t>
            </a:r>
            <a:r>
              <a:rPr lang="en-US" sz="800" dirty="0">
                <a:solidFill>
                  <a:schemeClr val="bg1"/>
                </a:solidFill>
                <a:effectLst/>
              </a:rPr>
              <a:t>[Television Series]. Burbank, CA: Marvel Studios. </a:t>
            </a:r>
          </a:p>
          <a:p>
            <a:r>
              <a:rPr lang="en-US" sz="800" dirty="0">
                <a:solidFill>
                  <a:schemeClr val="bg1"/>
                </a:solidFill>
                <a:effectLst/>
              </a:rPr>
              <a:t>Jenkins, K. (2017). Rape myths and domestic abuse myths as hermeneutical injustices. Journal Of Applied Philosophy, 34(2), 191-205.</a:t>
            </a:r>
          </a:p>
          <a:p>
            <a:r>
              <a:rPr lang="en-US" sz="800" dirty="0" err="1">
                <a:solidFill>
                  <a:schemeClr val="bg1"/>
                </a:solidFill>
                <a:effectLst/>
              </a:rPr>
              <a:t>Kaysen</a:t>
            </a:r>
            <a:r>
              <a:rPr lang="en-US" sz="800" dirty="0">
                <a:solidFill>
                  <a:schemeClr val="bg1"/>
                </a:solidFill>
                <a:effectLst/>
              </a:rPr>
              <a:t>, D., Pantalone, D. W., Chawla, N., Lindgren, K. P., </a:t>
            </a:r>
            <a:r>
              <a:rPr lang="en-US" sz="800" dirty="0" err="1">
                <a:solidFill>
                  <a:schemeClr val="bg1"/>
                </a:solidFill>
                <a:effectLst/>
              </a:rPr>
              <a:t>Clum</a:t>
            </a:r>
            <a:r>
              <a:rPr lang="en-US" sz="800" dirty="0">
                <a:solidFill>
                  <a:schemeClr val="bg1"/>
                </a:solidFill>
                <a:effectLst/>
              </a:rPr>
              <a:t>, G. A., Lee, C., &amp; </a:t>
            </a:r>
            <a:r>
              <a:rPr lang="en-US" sz="800" dirty="0" err="1">
                <a:solidFill>
                  <a:schemeClr val="bg1"/>
                </a:solidFill>
                <a:effectLst/>
              </a:rPr>
              <a:t>Resick</a:t>
            </a:r>
            <a:r>
              <a:rPr lang="en-US" sz="800" dirty="0">
                <a:solidFill>
                  <a:schemeClr val="bg1"/>
                </a:solidFill>
                <a:effectLst/>
              </a:rPr>
              <a:t>, P. A. (2008). Posttraumatic stress disorder, alcohol use, and physical health concerns. Journal Of Behavioral Medicine, 31(2), 115-125.</a:t>
            </a:r>
          </a:p>
          <a:p>
            <a:r>
              <a:rPr lang="en-US" sz="800" dirty="0">
                <a:solidFill>
                  <a:schemeClr val="bg1"/>
                </a:solidFill>
                <a:effectLst/>
              </a:rPr>
              <a:t>Keeling, J. (2012). Exploring women’s experiences of domestic violence: injury, impact and infant feeding. British Journal Of Midwifery, 20(12), 843-848.</a:t>
            </a:r>
          </a:p>
          <a:p>
            <a:r>
              <a:rPr lang="en-US" sz="800" dirty="0" err="1">
                <a:solidFill>
                  <a:schemeClr val="bg1"/>
                </a:solidFill>
                <a:effectLst/>
              </a:rPr>
              <a:t>Kroenert</a:t>
            </a:r>
            <a:r>
              <a:rPr lang="en-US" sz="800" dirty="0">
                <a:solidFill>
                  <a:schemeClr val="bg1"/>
                </a:solidFill>
                <a:effectLst/>
              </a:rPr>
              <a:t>, T. (2016). Miles Davis drama diminishes domestic abuse. Eureka Street, 26(11), 3-5.</a:t>
            </a:r>
          </a:p>
          <a:p>
            <a:r>
              <a:rPr lang="en-US" sz="800" dirty="0">
                <a:solidFill>
                  <a:schemeClr val="bg1"/>
                </a:solidFill>
                <a:effectLst/>
              </a:rPr>
              <a:t>Levendosky, A., &amp; Graham-</a:t>
            </a:r>
            <a:r>
              <a:rPr lang="en-US" sz="800" dirty="0" err="1">
                <a:solidFill>
                  <a:schemeClr val="bg1"/>
                </a:solidFill>
                <a:effectLst/>
              </a:rPr>
              <a:t>Bermann</a:t>
            </a:r>
            <a:r>
              <a:rPr lang="en-US" sz="800" dirty="0">
                <a:solidFill>
                  <a:schemeClr val="bg1"/>
                </a:solidFill>
                <a:effectLst/>
              </a:rPr>
              <a:t>, S. (2001). Parenting in battered women: the effects of domestic violence on women and their children. Journal Of Family Violence, 16(2), 171-192.</a:t>
            </a:r>
          </a:p>
          <a:p>
            <a:r>
              <a:rPr lang="en-US" sz="800" dirty="0">
                <a:solidFill>
                  <a:schemeClr val="bg1"/>
                </a:solidFill>
                <a:effectLst/>
              </a:rPr>
              <a:t>Little, B., &amp; Terrance, C. (2010). Perceptions of domestic violence in lesbian relationships: stereotypes and gender role expectations. Journal Of Homosexuality, 57(3), 429-440.</a:t>
            </a:r>
          </a:p>
          <a:p>
            <a:r>
              <a:rPr lang="en-US" sz="800" dirty="0">
                <a:solidFill>
                  <a:schemeClr val="bg1"/>
                </a:solidFill>
                <a:effectLst/>
              </a:rPr>
              <a:t>Martin, S. L., Beaumont, J. L., &amp; </a:t>
            </a:r>
            <a:r>
              <a:rPr lang="en-US" sz="800" dirty="0" err="1">
                <a:solidFill>
                  <a:schemeClr val="bg1"/>
                </a:solidFill>
                <a:effectLst/>
              </a:rPr>
              <a:t>Kupper</a:t>
            </a:r>
            <a:r>
              <a:rPr lang="en-US" sz="800" dirty="0">
                <a:solidFill>
                  <a:schemeClr val="bg1"/>
                </a:solidFill>
                <a:effectLst/>
              </a:rPr>
              <a:t>, L. L. (2003). Substance use before and during pregnancy: links to intimate partner violence. The American Journal Of Drug And Alcohol Abuse, 29(3), 599-617.</a:t>
            </a:r>
          </a:p>
          <a:p>
            <a:r>
              <a:rPr lang="en-US" sz="800" dirty="0" err="1">
                <a:solidFill>
                  <a:schemeClr val="bg1"/>
                </a:solidFill>
                <a:effectLst/>
              </a:rPr>
              <a:t>Mertin</a:t>
            </a:r>
            <a:r>
              <a:rPr lang="en-US" sz="800" dirty="0">
                <a:solidFill>
                  <a:schemeClr val="bg1"/>
                </a:solidFill>
                <a:effectLst/>
              </a:rPr>
              <a:t>, P., &amp; Mohr, P. B. (2000). Incidence and correlates of posttraumatic stress disorder in Australian victims of domestic violence. Journal Of Family Violence, 15(4), 411-422.</a:t>
            </a:r>
          </a:p>
          <a:p>
            <a:r>
              <a:rPr lang="en-US" sz="800" dirty="0">
                <a:solidFill>
                  <a:schemeClr val="bg1"/>
                </a:solidFill>
                <a:effectLst/>
              </a:rPr>
              <a:t>National Institute of Mental Health. (</a:t>
            </a:r>
            <a:r>
              <a:rPr lang="en-US" sz="800" dirty="0" err="1">
                <a:solidFill>
                  <a:schemeClr val="bg1"/>
                </a:solidFill>
                <a:effectLst/>
              </a:rPr>
              <a:t>n.d.</a:t>
            </a:r>
            <a:r>
              <a:rPr lang="en-US" sz="800" dirty="0">
                <a:solidFill>
                  <a:schemeClr val="bg1"/>
                </a:solidFill>
                <a:effectLst/>
              </a:rPr>
              <a:t>). “Post-Traumatic Stress Disorder.” Retrieved from </a:t>
            </a:r>
            <a:r>
              <a:rPr lang="en-US" sz="800" u="sng" dirty="0">
                <a:solidFill>
                  <a:schemeClr val="bg1"/>
                </a:solidFill>
                <a:effectLst/>
                <a:hlinkClick r:id="rId6"/>
              </a:rPr>
              <a:t>https://www.nimh.nih.gov/health/publications/post-traumatic-stress-disorder-ptsd/index.shtml</a:t>
            </a:r>
            <a:endParaRPr lang="en-US" sz="800" dirty="0">
              <a:solidFill>
                <a:schemeClr val="bg1"/>
              </a:solidFill>
              <a:effectLst/>
            </a:endParaRPr>
          </a:p>
          <a:p>
            <a:r>
              <a:rPr lang="en-US" sz="800" dirty="0">
                <a:solidFill>
                  <a:schemeClr val="bg1"/>
                </a:solidFill>
                <a:effectLst/>
              </a:rPr>
              <a:t>Olson, K. M. (2013). An Epideictic Dimension of Symbolic Violence in Disney's Beauty and the Beast : Inter-Generational Lessons in Romanticizing and Tolerating Intimate Partner Violence. Quarterly Journal Of Speech, 99(4), 448-480.</a:t>
            </a:r>
          </a:p>
          <a:p>
            <a:r>
              <a:rPr lang="en-US" sz="800" dirty="0">
                <a:solidFill>
                  <a:schemeClr val="bg1"/>
                </a:solidFill>
                <a:effectLst/>
              </a:rPr>
              <a:t>Stallion, K. L. (2016). No less a victim: a call to governor </a:t>
            </a:r>
            <a:r>
              <a:rPr lang="en-US" sz="800" dirty="0" err="1">
                <a:solidFill>
                  <a:schemeClr val="bg1"/>
                </a:solidFill>
                <a:effectLst/>
              </a:rPr>
              <a:t>nixon</a:t>
            </a:r>
            <a:r>
              <a:rPr lang="en-US" sz="800" dirty="0">
                <a:solidFill>
                  <a:schemeClr val="bg1"/>
                </a:solidFill>
                <a:effectLst/>
              </a:rPr>
              <a:t> to grant clemency to two Missouri women. Missouri Law Review, 81(1), 287-307.</a:t>
            </a:r>
          </a:p>
          <a:p>
            <a:r>
              <a:rPr lang="en-US" sz="800" dirty="0">
                <a:solidFill>
                  <a:schemeClr val="bg1"/>
                </a:solidFill>
                <a:effectLst/>
              </a:rPr>
              <a:t>Terrance, C. A., </a:t>
            </a:r>
            <a:r>
              <a:rPr lang="en-US" sz="800" dirty="0" err="1">
                <a:solidFill>
                  <a:schemeClr val="bg1"/>
                </a:solidFill>
                <a:effectLst/>
              </a:rPr>
              <a:t>Plumm</a:t>
            </a:r>
            <a:r>
              <a:rPr lang="en-US" sz="800" dirty="0">
                <a:solidFill>
                  <a:schemeClr val="bg1"/>
                </a:solidFill>
                <a:effectLst/>
              </a:rPr>
              <a:t>, K. M., &amp; </a:t>
            </a:r>
            <a:r>
              <a:rPr lang="en-US" sz="800" dirty="0" err="1">
                <a:solidFill>
                  <a:schemeClr val="bg1"/>
                </a:solidFill>
                <a:effectLst/>
              </a:rPr>
              <a:t>Rhyner</a:t>
            </a:r>
            <a:r>
              <a:rPr lang="en-US" sz="800" dirty="0">
                <a:solidFill>
                  <a:schemeClr val="bg1"/>
                </a:solidFill>
                <a:effectLst/>
              </a:rPr>
              <a:t>, K. J. (2012). Expert testimony in cases involving battered women who kill: going beyond the battered women syndrome. North Dakota Law Review, 88(4), </a:t>
            </a:r>
            <a:r>
              <a:rPr lang="en-US" sz="800" dirty="0">
                <a:effectLst/>
              </a:rPr>
              <a:t>921-955</a:t>
            </a:r>
            <a:r>
              <a:rPr lang="en-US" sz="1000" dirty="0">
                <a:effectLst/>
              </a:rPr>
              <a:t>.</a:t>
            </a:r>
          </a:p>
        </p:txBody>
      </p:sp>
      <p:pic>
        <p:nvPicPr>
          <p:cNvPr id="13" name="Picture 12"/>
          <p:cNvPicPr>
            <a:picLocks noChangeAspect="1"/>
          </p:cNvPicPr>
          <p:nvPr/>
        </p:nvPicPr>
        <p:blipFill>
          <a:blip r:embed="rId7"/>
          <a:stretch>
            <a:fillRect/>
          </a:stretch>
        </p:blipFill>
        <p:spPr>
          <a:xfrm>
            <a:off x="397982" y="1165103"/>
            <a:ext cx="10288707" cy="6853981"/>
          </a:xfrm>
          <a:prstGeom prst="rect">
            <a:avLst/>
          </a:prstGeom>
        </p:spPr>
      </p:pic>
      <p:sp>
        <p:nvSpPr>
          <p:cNvPr id="76" name="Text Box 263"/>
          <p:cNvSpPr txBox="1">
            <a:spLocks noChangeArrowheads="1"/>
          </p:cNvSpPr>
          <p:nvPr/>
        </p:nvSpPr>
        <p:spPr bwMode="auto">
          <a:xfrm>
            <a:off x="279437" y="8082516"/>
            <a:ext cx="12722059" cy="433901"/>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1" indent="0" defTabSz="914400" eaLnBrk="1" fontAlgn="auto" latinLnBrk="0" hangingPunct="1">
              <a:lnSpc>
                <a:spcPct val="125000"/>
              </a:lnSpc>
              <a:spcBef>
                <a:spcPts val="0"/>
              </a:spcBef>
              <a:spcAft>
                <a:spcPts val="0"/>
              </a:spcAft>
              <a:buClrTx/>
              <a:buSzTx/>
              <a:buFontTx/>
              <a:buNone/>
              <a:tabLst/>
              <a:defRPr/>
            </a:pPr>
            <a:r>
              <a:rPr lang="en-US" altLang="zh-CN" sz="900">
                <a:solidFill>
                  <a:schemeClr val="bg1"/>
                </a:solidFill>
                <a:ea typeface="SimSun" pitchFamily="2" charset="-122"/>
              </a:rPr>
              <a:t>Retrieved from http</a:t>
            </a:r>
            <a:r>
              <a:rPr lang="en-US" altLang="zh-CN" sz="900" dirty="0">
                <a:solidFill>
                  <a:schemeClr val="bg1"/>
                </a:solidFill>
                <a:ea typeface="SimSun" pitchFamily="2" charset="-122"/>
              </a:rPr>
              <a:t>://</a:t>
            </a:r>
            <a:r>
              <a:rPr lang="en-US" altLang="zh-CN" sz="900" dirty="0" err="1">
                <a:solidFill>
                  <a:schemeClr val="bg1"/>
                </a:solidFill>
                <a:ea typeface="SimSun" pitchFamily="2" charset="-122"/>
              </a:rPr>
              <a:t>www.songspub.com</a:t>
            </a:r>
            <a:r>
              <a:rPr lang="en-US" altLang="zh-CN" sz="900" dirty="0">
                <a:solidFill>
                  <a:schemeClr val="bg1"/>
                </a:solidFill>
                <a:ea typeface="SimSun" pitchFamily="2" charset="-122"/>
              </a:rPr>
              <a:t>/News/1546/Marvel's%20Jessica%20Jones%20(TV)%20'Demons'%20(Sleigh%20Bells)</a:t>
            </a:r>
          </a:p>
        </p:txBody>
      </p:sp>
      <p:sp>
        <p:nvSpPr>
          <p:cNvPr id="77" name="Text Box 263"/>
          <p:cNvSpPr txBox="1">
            <a:spLocks noChangeArrowheads="1"/>
          </p:cNvSpPr>
          <p:nvPr/>
        </p:nvSpPr>
        <p:spPr bwMode="auto">
          <a:xfrm>
            <a:off x="14540612" y="18820932"/>
            <a:ext cx="12722059" cy="450123"/>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1" indent="0" defTabSz="914400" eaLnBrk="1" fontAlgn="auto" latinLnBrk="0" hangingPunct="1">
              <a:lnSpc>
                <a:spcPct val="125000"/>
              </a:lnSpc>
              <a:spcBef>
                <a:spcPts val="0"/>
              </a:spcBef>
              <a:spcAft>
                <a:spcPts val="0"/>
              </a:spcAft>
              <a:buClrTx/>
              <a:buSzTx/>
              <a:buFontTx/>
              <a:buNone/>
              <a:tabLst/>
              <a:defRPr/>
            </a:pPr>
            <a:r>
              <a:rPr lang="en-US" altLang="zh-CN" sz="900" dirty="0">
                <a:solidFill>
                  <a:schemeClr val="bg1"/>
                </a:solidFill>
                <a:ea typeface="SimSun" pitchFamily="2" charset="-122"/>
              </a:rPr>
              <a:t>Retrieved from http://</a:t>
            </a:r>
            <a:r>
              <a:rPr lang="en-US" altLang="zh-CN" sz="900" dirty="0" err="1">
                <a:solidFill>
                  <a:schemeClr val="bg1"/>
                </a:solidFill>
                <a:ea typeface="SimSun" pitchFamily="2" charset="-122"/>
              </a:rPr>
              <a:t>fandom.wikia.com</a:t>
            </a:r>
            <a:r>
              <a:rPr lang="en-US" altLang="zh-CN" sz="900" dirty="0">
                <a:solidFill>
                  <a:schemeClr val="bg1"/>
                </a:solidFill>
                <a:ea typeface="SimSun" pitchFamily="2" charset="-122"/>
              </a:rPr>
              <a:t>/articles/whats-kilgrave-doing-in-season-2-of-jessica-jones</a:t>
            </a:r>
          </a:p>
        </p:txBody>
      </p:sp>
      <p:sp>
        <p:nvSpPr>
          <p:cNvPr id="78" name="Text Box 263"/>
          <p:cNvSpPr txBox="1">
            <a:spLocks noChangeArrowheads="1"/>
          </p:cNvSpPr>
          <p:nvPr/>
        </p:nvSpPr>
        <p:spPr bwMode="auto">
          <a:xfrm>
            <a:off x="388030" y="32299891"/>
            <a:ext cx="12722059" cy="450123"/>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1" indent="0" defTabSz="914400" eaLnBrk="1" fontAlgn="auto" latinLnBrk="0" hangingPunct="1">
              <a:lnSpc>
                <a:spcPct val="125000"/>
              </a:lnSpc>
              <a:spcBef>
                <a:spcPts val="0"/>
              </a:spcBef>
              <a:spcAft>
                <a:spcPts val="0"/>
              </a:spcAft>
              <a:buClrTx/>
              <a:buSzTx/>
              <a:buFontTx/>
              <a:buNone/>
              <a:tabLst/>
              <a:defRPr/>
            </a:pPr>
            <a:r>
              <a:rPr lang="en-US" altLang="zh-CN" sz="900" dirty="0">
                <a:solidFill>
                  <a:schemeClr val="bg1"/>
                </a:solidFill>
                <a:ea typeface="SimSun" pitchFamily="2" charset="-122"/>
              </a:rPr>
              <a:t>Retrieved from https://</a:t>
            </a:r>
            <a:r>
              <a:rPr lang="en-US" altLang="zh-CN" sz="900" dirty="0" err="1">
                <a:solidFill>
                  <a:schemeClr val="bg1"/>
                </a:solidFill>
                <a:ea typeface="SimSun" pitchFamily="2" charset="-122"/>
              </a:rPr>
              <a:t>www.screengeek.net</a:t>
            </a:r>
            <a:r>
              <a:rPr lang="en-US" altLang="zh-CN" sz="900" dirty="0">
                <a:solidFill>
                  <a:schemeClr val="bg1"/>
                </a:solidFill>
                <a:ea typeface="SimSun" pitchFamily="2" charset="-122"/>
              </a:rPr>
              <a:t>/2017/04/03/jessica-jones-season-2-begins-production/</a:t>
            </a:r>
          </a:p>
        </p:txBody>
      </p:sp>
      <p:sp>
        <p:nvSpPr>
          <p:cNvPr id="84" name="Text Box 248"/>
          <p:cNvSpPr txBox="1">
            <a:spLocks noChangeArrowheads="1"/>
          </p:cNvSpPr>
          <p:nvPr/>
        </p:nvSpPr>
        <p:spPr bwMode="auto">
          <a:xfrm>
            <a:off x="13798228" y="19555839"/>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Society’s View of Domestic Violence</a:t>
            </a:r>
            <a:endParaRPr lang="en-US" altLang="zh-CN" sz="3200" b="1" dirty="0">
              <a:solidFill>
                <a:schemeClr val="bg1"/>
              </a:solidFill>
              <a:latin typeface="Lucida Sans" pitchFamily="34" charset="0"/>
              <a:ea typeface="SimSun" pitchFamily="2" charset="-122"/>
              <a:cs typeface="Lucida Sans" pitchFamily="34" charset="0"/>
            </a:endParaRPr>
          </a:p>
        </p:txBody>
      </p:sp>
      <p:sp>
        <p:nvSpPr>
          <p:cNvPr id="85" name="Text Box 248"/>
          <p:cNvSpPr txBox="1">
            <a:spLocks noChangeArrowheads="1"/>
          </p:cNvSpPr>
          <p:nvPr/>
        </p:nvSpPr>
        <p:spPr bwMode="auto">
          <a:xfrm>
            <a:off x="13944600" y="4747984"/>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Domestic Violence Basics</a:t>
            </a:r>
            <a:endParaRPr lang="en-US" altLang="zh-CN" sz="3200" b="1" dirty="0">
              <a:solidFill>
                <a:schemeClr val="bg1"/>
              </a:solidFill>
              <a:latin typeface="Lucida Sans" pitchFamily="34" charset="0"/>
              <a:ea typeface="SimSun" pitchFamily="2" charset="-122"/>
              <a:cs typeface="Lucida Sans" pitchFamily="34" charset="0"/>
            </a:endParaRPr>
          </a:p>
        </p:txBody>
      </p:sp>
      <p:sp>
        <p:nvSpPr>
          <p:cNvPr id="87" name="Text Box 248"/>
          <p:cNvSpPr txBox="1">
            <a:spLocks noChangeArrowheads="1"/>
          </p:cNvSpPr>
          <p:nvPr/>
        </p:nvSpPr>
        <p:spPr bwMode="auto">
          <a:xfrm>
            <a:off x="28434999" y="4312143"/>
            <a:ext cx="10805886" cy="1446550"/>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i="1" dirty="0">
                <a:solidFill>
                  <a:schemeClr val="bg1"/>
                </a:solidFill>
                <a:latin typeface="Lucida Sans" pitchFamily="34" charset="0"/>
                <a:ea typeface="SimSun" pitchFamily="2" charset="-122"/>
                <a:cs typeface="Lucida Sans" pitchFamily="34" charset="0"/>
              </a:rPr>
              <a:t>Jessica Jones </a:t>
            </a:r>
            <a:r>
              <a:rPr lang="en-US" altLang="zh-CN" sz="4400" b="1" dirty="0">
                <a:solidFill>
                  <a:schemeClr val="bg1"/>
                </a:solidFill>
                <a:latin typeface="Lucida Sans" pitchFamily="34" charset="0"/>
                <a:ea typeface="SimSun" pitchFamily="2" charset="-122"/>
                <a:cs typeface="Lucida Sans" pitchFamily="34" charset="0"/>
              </a:rPr>
              <a:t>as a story of </a:t>
            </a:r>
            <a:r>
              <a:rPr lang="en-US" altLang="zh-CN" sz="4400" b="1">
                <a:solidFill>
                  <a:schemeClr val="bg1"/>
                </a:solidFill>
                <a:latin typeface="Lucida Sans" pitchFamily="34" charset="0"/>
                <a:ea typeface="SimSun" pitchFamily="2" charset="-122"/>
                <a:cs typeface="Lucida Sans" pitchFamily="34" charset="0"/>
              </a:rPr>
              <a:t>abuse 					survivors</a:t>
            </a:r>
            <a:endParaRPr lang="en-US" altLang="zh-CN" sz="3200" b="1" i="1" dirty="0">
              <a:solidFill>
                <a:schemeClr val="bg1"/>
              </a:solidFill>
              <a:latin typeface="Lucida Sans" pitchFamily="34" charset="0"/>
              <a:ea typeface="SimSun" pitchFamily="2" charset="-122"/>
              <a:cs typeface="Lucida Sans" pitchFamily="34" charset="0"/>
            </a:endParaRPr>
          </a:p>
        </p:txBody>
      </p:sp>
      <p:sp>
        <p:nvSpPr>
          <p:cNvPr id="88" name="Text Box 248"/>
          <p:cNvSpPr txBox="1">
            <a:spLocks noChangeArrowheads="1"/>
          </p:cNvSpPr>
          <p:nvPr/>
        </p:nvSpPr>
        <p:spPr bwMode="auto">
          <a:xfrm>
            <a:off x="28230021" y="24544207"/>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Future Research Directions</a:t>
            </a:r>
            <a:endParaRPr lang="en-US" altLang="zh-CN" sz="3200" b="1" dirty="0">
              <a:solidFill>
                <a:schemeClr val="bg1"/>
              </a:solidFill>
              <a:latin typeface="Lucida Sans" pitchFamily="34" charset="0"/>
              <a:ea typeface="SimSun" pitchFamily="2" charset="-122"/>
              <a:cs typeface="Lucida Sans" pitchFamily="34" charset="0"/>
            </a:endParaRPr>
          </a:p>
        </p:txBody>
      </p:sp>
      <p:pic>
        <p:nvPicPr>
          <p:cNvPr id="29" name="Picture 28"/>
          <p:cNvPicPr>
            <a:picLocks noChangeAspect="1"/>
          </p:cNvPicPr>
          <p:nvPr/>
        </p:nvPicPr>
        <p:blipFill>
          <a:blip r:embed="rId8"/>
          <a:stretch>
            <a:fillRect/>
          </a:stretch>
        </p:blipFill>
        <p:spPr>
          <a:xfrm>
            <a:off x="28213678" y="14662600"/>
            <a:ext cx="3515966" cy="4974664"/>
          </a:xfrm>
          <a:prstGeom prst="rect">
            <a:avLst/>
          </a:prstGeom>
        </p:spPr>
      </p:pic>
      <p:pic>
        <p:nvPicPr>
          <p:cNvPr id="30" name="Picture 29"/>
          <p:cNvPicPr>
            <a:picLocks noChangeAspect="1"/>
          </p:cNvPicPr>
          <p:nvPr/>
        </p:nvPicPr>
        <p:blipFill>
          <a:blip r:embed="rId9"/>
          <a:stretch>
            <a:fillRect/>
          </a:stretch>
        </p:blipFill>
        <p:spPr>
          <a:xfrm>
            <a:off x="33837942" y="14654648"/>
            <a:ext cx="3780220" cy="5040293"/>
          </a:xfrm>
          <a:prstGeom prst="rect">
            <a:avLst/>
          </a:prstGeom>
        </p:spPr>
      </p:pic>
      <p:sp>
        <p:nvSpPr>
          <p:cNvPr id="31" name="Text Box 263"/>
          <p:cNvSpPr txBox="1">
            <a:spLocks noChangeArrowheads="1"/>
          </p:cNvSpPr>
          <p:nvPr/>
        </p:nvSpPr>
        <p:spPr bwMode="auto">
          <a:xfrm>
            <a:off x="28099483" y="19836204"/>
            <a:ext cx="8153400" cy="450123"/>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1" indent="0" defTabSz="914400" eaLnBrk="1" fontAlgn="auto" latinLnBrk="0" hangingPunct="1">
              <a:lnSpc>
                <a:spcPct val="125000"/>
              </a:lnSpc>
              <a:spcBef>
                <a:spcPts val="0"/>
              </a:spcBef>
              <a:spcAft>
                <a:spcPts val="0"/>
              </a:spcAft>
              <a:buClrTx/>
              <a:buSzTx/>
              <a:buFontTx/>
              <a:buNone/>
              <a:tabLst/>
              <a:defRPr/>
            </a:pPr>
            <a:r>
              <a:rPr lang="en-US" altLang="zh-CN" sz="900" dirty="0">
                <a:solidFill>
                  <a:schemeClr val="bg1"/>
                </a:solidFill>
                <a:ea typeface="SimSun" pitchFamily="2" charset="-122"/>
              </a:rPr>
              <a:t>Retrieved from http://</a:t>
            </a:r>
            <a:r>
              <a:rPr lang="en-US" altLang="zh-CN" sz="900" dirty="0" err="1">
                <a:solidFill>
                  <a:schemeClr val="bg1"/>
                </a:solidFill>
                <a:ea typeface="SimSun" pitchFamily="2" charset="-122"/>
              </a:rPr>
              <a:t>marvelcinematicuniverse.wikia.com</a:t>
            </a:r>
            <a:r>
              <a:rPr lang="en-US" altLang="zh-CN" sz="900" dirty="0">
                <a:solidFill>
                  <a:schemeClr val="bg1"/>
                </a:solidFill>
                <a:ea typeface="SimSun" pitchFamily="2" charset="-122"/>
              </a:rPr>
              <a:t>/wiki/</a:t>
            </a:r>
            <a:r>
              <a:rPr lang="en-US" altLang="zh-CN" sz="900" dirty="0" err="1">
                <a:solidFill>
                  <a:schemeClr val="bg1"/>
                </a:solidFill>
                <a:ea typeface="SimSun" pitchFamily="2" charset="-122"/>
              </a:rPr>
              <a:t>Hope_Shlottman</a:t>
            </a:r>
            <a:endParaRPr lang="en-US" altLang="zh-CN" sz="900" dirty="0">
              <a:solidFill>
                <a:schemeClr val="bg1"/>
              </a:solidFill>
              <a:ea typeface="SimSun" pitchFamily="2" charset="-122"/>
            </a:endParaRPr>
          </a:p>
        </p:txBody>
      </p:sp>
      <p:sp>
        <p:nvSpPr>
          <p:cNvPr id="32" name="Text Box 263"/>
          <p:cNvSpPr txBox="1">
            <a:spLocks noChangeArrowheads="1"/>
          </p:cNvSpPr>
          <p:nvPr/>
        </p:nvSpPr>
        <p:spPr bwMode="auto">
          <a:xfrm>
            <a:off x="33718922" y="19739451"/>
            <a:ext cx="8153400" cy="450123"/>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1" indent="0" defTabSz="914400" eaLnBrk="1" fontAlgn="auto" latinLnBrk="0" hangingPunct="1">
              <a:lnSpc>
                <a:spcPct val="125000"/>
              </a:lnSpc>
              <a:spcBef>
                <a:spcPts val="0"/>
              </a:spcBef>
              <a:spcAft>
                <a:spcPts val="0"/>
              </a:spcAft>
              <a:buClrTx/>
              <a:buSzTx/>
              <a:buFontTx/>
              <a:buNone/>
              <a:tabLst/>
              <a:defRPr/>
            </a:pPr>
            <a:r>
              <a:rPr lang="en-US" altLang="zh-CN" sz="900" dirty="0">
                <a:solidFill>
                  <a:schemeClr val="bg1"/>
                </a:solidFill>
                <a:ea typeface="SimSun" pitchFamily="2" charset="-122"/>
              </a:rPr>
              <a:t>Retrieved from http://</a:t>
            </a:r>
            <a:r>
              <a:rPr lang="en-US" altLang="zh-CN" sz="900" dirty="0" err="1">
                <a:solidFill>
                  <a:schemeClr val="bg1"/>
                </a:solidFill>
                <a:ea typeface="SimSun" pitchFamily="2" charset="-122"/>
              </a:rPr>
              <a:t>marvelcinematicuniverse.wikia.com</a:t>
            </a:r>
            <a:r>
              <a:rPr lang="en-US" altLang="zh-CN" sz="900" dirty="0">
                <a:solidFill>
                  <a:schemeClr val="bg1"/>
                </a:solidFill>
                <a:ea typeface="SimSun" pitchFamily="2" charset="-122"/>
              </a:rPr>
              <a:t>/wiki/File:JJ_Jessica_Jones_Poster_S1.png</a:t>
            </a:r>
          </a:p>
        </p:txBody>
      </p:sp>
      <p:sp>
        <p:nvSpPr>
          <p:cNvPr id="33" name="Text Box 248"/>
          <p:cNvSpPr txBox="1">
            <a:spLocks noChangeArrowheads="1"/>
          </p:cNvSpPr>
          <p:nvPr/>
        </p:nvSpPr>
        <p:spPr bwMode="auto">
          <a:xfrm>
            <a:off x="506086" y="8615927"/>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Abstract</a:t>
            </a:r>
            <a:endParaRPr lang="en-US" altLang="zh-CN" sz="3200" b="1" dirty="0">
              <a:solidFill>
                <a:schemeClr val="bg1"/>
              </a:solidFill>
              <a:latin typeface="Lucida Sans" pitchFamily="34" charset="0"/>
              <a:ea typeface="SimSun" pitchFamily="2" charset="-122"/>
              <a:cs typeface="Lucida Sans" pitchFamily="34" charset="0"/>
            </a:endParaRPr>
          </a:p>
        </p:txBody>
      </p:sp>
      <p:sp>
        <p:nvSpPr>
          <p:cNvPr id="34" name="Text Box 248"/>
          <p:cNvSpPr txBox="1">
            <a:spLocks noChangeArrowheads="1"/>
          </p:cNvSpPr>
          <p:nvPr/>
        </p:nvSpPr>
        <p:spPr bwMode="auto">
          <a:xfrm>
            <a:off x="558723" y="13977036"/>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Research Method and Concern</a:t>
            </a:r>
          </a:p>
        </p:txBody>
      </p:sp>
      <p:sp>
        <p:nvSpPr>
          <p:cNvPr id="37" name="Text Box 248"/>
          <p:cNvSpPr txBox="1">
            <a:spLocks noChangeArrowheads="1"/>
          </p:cNvSpPr>
          <p:nvPr/>
        </p:nvSpPr>
        <p:spPr bwMode="auto">
          <a:xfrm>
            <a:off x="683352" y="19695577"/>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bg1"/>
                </a:solidFill>
                <a:latin typeface="Lucida Sans" pitchFamily="34" charset="0"/>
                <a:ea typeface="SimSun" pitchFamily="2" charset="-122"/>
                <a:cs typeface="Lucida Sans" pitchFamily="34" charset="0"/>
              </a:rPr>
              <a:t>Research Questions</a:t>
            </a:r>
            <a:endParaRPr lang="en-US" altLang="zh-CN" sz="3200" b="1" dirty="0">
              <a:solidFill>
                <a:schemeClr val="bg1"/>
              </a:solidFill>
              <a:latin typeface="Lucida Sans" pitchFamily="34" charset="0"/>
              <a:ea typeface="SimSun" pitchFamily="2" charset="-122"/>
              <a:cs typeface="Lucida Sans" pitchFamily="34" charset="0"/>
            </a:endParaRPr>
          </a:p>
        </p:txBody>
      </p:sp>
      <p:sp>
        <p:nvSpPr>
          <p:cNvPr id="38" name="Text Box 248"/>
          <p:cNvSpPr txBox="1">
            <a:spLocks noChangeArrowheads="1"/>
          </p:cNvSpPr>
          <p:nvPr/>
        </p:nvSpPr>
        <p:spPr bwMode="auto">
          <a:xfrm>
            <a:off x="28099483" y="20485267"/>
            <a:ext cx="10805886" cy="769441"/>
          </a:xfrm>
          <a:prstGeom prst="rect">
            <a:avLst/>
          </a:prstGeom>
          <a:gradFill>
            <a:gsLst>
              <a:gs pos="0">
                <a:srgbClr val="8759A0"/>
              </a:gs>
              <a:gs pos="24000">
                <a:srgbClr val="7030A0"/>
              </a:gs>
              <a:gs pos="54000">
                <a:schemeClr val="tx1">
                  <a:lumMod val="95000"/>
                  <a:lumOff val="5000"/>
                </a:schemeClr>
              </a:gs>
              <a:gs pos="93000">
                <a:schemeClr val="tx1">
                  <a:lumMod val="95000"/>
                  <a:lumOff val="5000"/>
                </a:schemeClr>
              </a:gs>
            </a:gsLst>
            <a:lin ang="5400000" scaled="1"/>
          </a:gra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a:solidFill>
                  <a:schemeClr val="bg1"/>
                </a:solidFill>
                <a:latin typeface="Lucida Sans" pitchFamily="34" charset="0"/>
                <a:ea typeface="SimSun" pitchFamily="2" charset="-122"/>
                <a:cs typeface="Lucida Sans" pitchFamily="34" charset="0"/>
              </a:rPr>
              <a:t>Conclusion</a:t>
            </a:r>
            <a:endParaRPr lang="en-US" altLang="zh-CN" sz="3200" b="1" dirty="0">
              <a:solidFill>
                <a:schemeClr val="bg1"/>
              </a:solidFill>
              <a:latin typeface="Lucida Sans" pitchFamily="34" charset="0"/>
              <a:ea typeface="SimSun" pitchFamily="2" charset="-122"/>
              <a:cs typeface="Lucida Sans" pitchFamily="34" charset="0"/>
            </a:endParaRPr>
          </a:p>
        </p:txBody>
      </p:sp>
      <p:sp>
        <p:nvSpPr>
          <p:cNvPr id="40" name="Text Box 263"/>
          <p:cNvSpPr txBox="1">
            <a:spLocks noChangeArrowheads="1"/>
          </p:cNvSpPr>
          <p:nvPr/>
        </p:nvSpPr>
        <p:spPr bwMode="auto">
          <a:xfrm>
            <a:off x="443323" y="9421949"/>
            <a:ext cx="8989801" cy="4585871"/>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Society has an inaccurate view on domestic abuse victims</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 Media portrays victims inaccurately and in a harmful way</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Marvel’s </a:t>
            </a:r>
            <a:r>
              <a:rPr lang="en-US" altLang="zh-CN" sz="2800" i="1" dirty="0">
                <a:solidFill>
                  <a:schemeClr val="bg1"/>
                </a:solidFill>
                <a:ea typeface="SimSun" pitchFamily="2" charset="-122"/>
              </a:rPr>
              <a:t>Jessica Jones </a:t>
            </a:r>
            <a:r>
              <a:rPr lang="en-US" altLang="zh-CN" sz="2800" dirty="0">
                <a:solidFill>
                  <a:schemeClr val="bg1"/>
                </a:solidFill>
                <a:ea typeface="SimSun" pitchFamily="2" charset="-122"/>
              </a:rPr>
              <a:t>displays victims and their response accurately therefore, opening the door to educating society on how victim’s respond to domestic abuse</a:t>
            </a:r>
          </a:p>
        </p:txBody>
      </p:sp>
      <p:sp>
        <p:nvSpPr>
          <p:cNvPr id="41" name="Text Box 263"/>
          <p:cNvSpPr txBox="1">
            <a:spLocks noChangeArrowheads="1"/>
          </p:cNvSpPr>
          <p:nvPr/>
        </p:nvSpPr>
        <p:spPr bwMode="auto">
          <a:xfrm>
            <a:off x="636397" y="14858863"/>
            <a:ext cx="8912128" cy="6201698"/>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Research Method:</a:t>
            </a:r>
          </a:p>
          <a:p>
            <a:pPr marL="914400" lvl="4" indent="-457200" eaLnBrk="1" fontAlgn="auto" hangingPunct="1">
              <a:lnSpc>
                <a:spcPct val="125000"/>
              </a:lnSpc>
              <a:spcBef>
                <a:spcPts val="0"/>
              </a:spcBef>
              <a:spcAft>
                <a:spcPts val="0"/>
              </a:spcAft>
              <a:buFont typeface="Arial" charset="0"/>
              <a:buChar char="•"/>
            </a:pPr>
            <a:r>
              <a:rPr lang="en-US" altLang="zh-CN" sz="2800" dirty="0">
                <a:solidFill>
                  <a:schemeClr val="bg1"/>
                </a:solidFill>
                <a:ea typeface="SimSun" pitchFamily="2" charset="-122"/>
              </a:rPr>
              <a:t>Literature review and then a case study</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Research Concern</a:t>
            </a:r>
          </a:p>
          <a:p>
            <a:pPr marL="914400" lvl="4" indent="-457200" eaLnBrk="1" fontAlgn="auto" hangingPunct="1">
              <a:lnSpc>
                <a:spcPct val="125000"/>
              </a:lnSpc>
              <a:spcBef>
                <a:spcPts val="0"/>
              </a:spcBef>
              <a:spcAft>
                <a:spcPts val="0"/>
              </a:spcAft>
              <a:buFont typeface="Arial" charset="0"/>
              <a:buChar char="•"/>
            </a:pPr>
            <a:r>
              <a:rPr lang="en-US" altLang="zh-CN" sz="2800" dirty="0">
                <a:solidFill>
                  <a:schemeClr val="bg1"/>
                </a:solidFill>
                <a:ea typeface="SimSun" pitchFamily="2" charset="-122"/>
              </a:rPr>
              <a:t>Determine how victim’s are seen in society and the media</a:t>
            </a:r>
          </a:p>
          <a:p>
            <a:pPr marL="914400" lvl="4" indent="-457200" eaLnBrk="1" fontAlgn="auto" hangingPunct="1">
              <a:lnSpc>
                <a:spcPct val="125000"/>
              </a:lnSpc>
              <a:spcBef>
                <a:spcPts val="0"/>
              </a:spcBef>
              <a:spcAft>
                <a:spcPts val="0"/>
              </a:spcAft>
              <a:buFont typeface="Arial" charset="0"/>
              <a:buChar char="•"/>
            </a:pPr>
            <a:r>
              <a:rPr lang="en-US" altLang="zh-CN" sz="2800" dirty="0">
                <a:solidFill>
                  <a:schemeClr val="bg1"/>
                </a:solidFill>
                <a:ea typeface="SimSun" pitchFamily="2" charset="-122"/>
              </a:rPr>
              <a:t>Determine if a popular series portrays victims correctly and could be use to educate society on victims' reality</a:t>
            </a:r>
          </a:p>
          <a:p>
            <a:pPr marL="914400" lvl="4" indent="-457200" eaLnBrk="1" fontAlgn="auto" hangingPunct="1">
              <a:lnSpc>
                <a:spcPct val="125000"/>
              </a:lnSpc>
              <a:spcBef>
                <a:spcPts val="0"/>
              </a:spcBef>
              <a:spcAft>
                <a:spcPts val="0"/>
              </a:spcAft>
              <a:buFont typeface="Arial" charset="0"/>
              <a:buChar char="•"/>
            </a:pPr>
            <a:endParaRPr lang="en-US" altLang="zh-CN" sz="2800" dirty="0">
              <a:solidFill>
                <a:schemeClr val="bg1"/>
              </a:solidFill>
              <a:ea typeface="SimSun" pitchFamily="2" charset="-122"/>
            </a:endParaRPr>
          </a:p>
          <a:p>
            <a:pPr marL="914400" lvl="4" indent="-457200" eaLnBrk="1" fontAlgn="auto" hangingPunct="1">
              <a:lnSpc>
                <a:spcPct val="125000"/>
              </a:lnSpc>
              <a:spcBef>
                <a:spcPts val="0"/>
              </a:spcBef>
              <a:spcAft>
                <a:spcPts val="0"/>
              </a:spcAft>
              <a:buFont typeface="Arial" charset="0"/>
              <a:buChar char="•"/>
            </a:pPr>
            <a:endParaRPr lang="en-US" altLang="zh-CN" sz="2800" dirty="0">
              <a:solidFill>
                <a:schemeClr val="bg1"/>
              </a:solidFill>
              <a:ea typeface="SimSun" pitchFamily="2" charset="-122"/>
            </a:endParaRPr>
          </a:p>
          <a:p>
            <a:pPr marL="914400" lvl="4" indent="-457200" eaLnBrk="1" fontAlgn="auto" hangingPunct="1">
              <a:lnSpc>
                <a:spcPct val="125000"/>
              </a:lnSpc>
              <a:spcBef>
                <a:spcPts val="0"/>
              </a:spcBef>
              <a:spcAft>
                <a:spcPts val="0"/>
              </a:spcAft>
              <a:buFont typeface="Arial" charset="0"/>
              <a:buChar char="•"/>
            </a:pPr>
            <a:endParaRPr lang="en-US" altLang="zh-CN" sz="2800" dirty="0">
              <a:solidFill>
                <a:schemeClr val="bg1"/>
              </a:solidFill>
              <a:ea typeface="SimSun" pitchFamily="2" charset="-122"/>
            </a:endParaRPr>
          </a:p>
        </p:txBody>
      </p:sp>
      <p:sp>
        <p:nvSpPr>
          <p:cNvPr id="45" name="Text Box 263"/>
          <p:cNvSpPr txBox="1">
            <a:spLocks noChangeArrowheads="1"/>
          </p:cNvSpPr>
          <p:nvPr/>
        </p:nvSpPr>
        <p:spPr bwMode="auto">
          <a:xfrm>
            <a:off x="671026" y="20900595"/>
            <a:ext cx="8989801" cy="3508653"/>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How does society view domestic abuse victims?</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What does research have to say about how media is portraying domestic abuse victims?</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What does current research have to say about victims?</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Does </a:t>
            </a:r>
            <a:r>
              <a:rPr lang="en-US" altLang="zh-CN" sz="2800" i="1" dirty="0">
                <a:solidFill>
                  <a:schemeClr val="bg1"/>
                </a:solidFill>
                <a:ea typeface="SimSun" pitchFamily="2" charset="-122"/>
              </a:rPr>
              <a:t>Jessica Jones</a:t>
            </a:r>
            <a:r>
              <a:rPr lang="en-US" altLang="zh-CN" sz="2800" dirty="0">
                <a:solidFill>
                  <a:schemeClr val="bg1"/>
                </a:solidFill>
                <a:ea typeface="SimSun" pitchFamily="2" charset="-122"/>
              </a:rPr>
              <a:t> portray domestic abuse accurately?</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endParaRPr lang="en-US" altLang="zh-CN" sz="2800" dirty="0">
              <a:solidFill>
                <a:schemeClr val="bg1"/>
              </a:solidFill>
              <a:ea typeface="SimSun" pitchFamily="2" charset="-122"/>
            </a:endParaRPr>
          </a:p>
        </p:txBody>
      </p:sp>
      <p:sp>
        <p:nvSpPr>
          <p:cNvPr id="46" name="Text Box 263"/>
          <p:cNvSpPr txBox="1">
            <a:spLocks noChangeArrowheads="1"/>
          </p:cNvSpPr>
          <p:nvPr/>
        </p:nvSpPr>
        <p:spPr bwMode="auto">
          <a:xfrm>
            <a:off x="28128791" y="21395971"/>
            <a:ext cx="8989801" cy="2970044"/>
          </a:xfrm>
          <a:prstGeom prst="rect">
            <a:avLst/>
          </a:prstGeom>
          <a:no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Media portrays domestic abuse in a harmful way and society does not understand domestic abuse or the victims of abuse</a:t>
            </a:r>
          </a:p>
          <a:p>
            <a:pPr marL="457200" marR="0" lvl="3" indent="-457200" defTabSz="914400" eaLnBrk="1" fontAlgn="auto" latinLnBrk="0" hangingPunct="1">
              <a:lnSpc>
                <a:spcPct val="125000"/>
              </a:lnSpc>
              <a:spcBef>
                <a:spcPts val="0"/>
              </a:spcBef>
              <a:spcAft>
                <a:spcPts val="0"/>
              </a:spcAft>
              <a:buClrTx/>
              <a:buSzTx/>
              <a:buFont typeface="Arial" charset="0"/>
              <a:buChar char="•"/>
              <a:tabLst/>
              <a:defRPr/>
            </a:pPr>
            <a:r>
              <a:rPr lang="en-US" altLang="zh-CN" sz="2800" dirty="0">
                <a:solidFill>
                  <a:schemeClr val="bg1"/>
                </a:solidFill>
                <a:ea typeface="SimSun" pitchFamily="2" charset="-122"/>
              </a:rPr>
              <a:t> Marvel’s </a:t>
            </a:r>
            <a:r>
              <a:rPr lang="en-US" altLang="zh-CN" sz="2800" i="1" dirty="0">
                <a:solidFill>
                  <a:schemeClr val="bg1"/>
                </a:solidFill>
                <a:ea typeface="SimSun" pitchFamily="2" charset="-122"/>
              </a:rPr>
              <a:t>Jessica Jones </a:t>
            </a:r>
            <a:r>
              <a:rPr lang="en-US" altLang="zh-CN" sz="2800" dirty="0">
                <a:solidFill>
                  <a:schemeClr val="bg1"/>
                </a:solidFill>
                <a:ea typeface="SimSun" pitchFamily="2" charset="-122"/>
              </a:rPr>
              <a:t>portrays domestic abuse accurately based on research of victim’s response</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15.10.08"/>
  <p:tag name="AS_TITLE" val="Aspose.Slides for .NET 4.0"/>
  <p:tag name="AS_VERSION" val="15.8.1.0"/>
</p:tagLst>
</file>

<file path=ppt/theme/theme1.xml><?xml version="1.0" encoding="utf-8"?>
<a:theme xmlns:a="http://schemas.openxmlformats.org/drawingml/2006/main" name="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18172</TotalTime>
  <Words>1013</Words>
  <Application>Microsoft Macintosh PowerPoint</Application>
  <PresentationFormat>Custom</PresentationFormat>
  <Paragraphs>92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ＭＳ Ｐゴシック</vt:lpstr>
      <vt:lpstr>宋体</vt:lpstr>
      <vt:lpstr>宋体</vt:lpstr>
      <vt:lpstr>Arial</vt:lpstr>
      <vt:lpstr>Lucida Sans</vt:lpstr>
      <vt:lpstr>Times New Roman</vt:lpstr>
      <vt:lpstr>Default Design</vt:lpstr>
      <vt:lpstr>PowerPoint Presentation</vt:lpstr>
    </vt:vector>
  </TitlesOfParts>
  <Manager/>
  <Company>Graphicsland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a scientific poster</dc:title>
  <dc:subject>Free Poster Presentation Example</dc:subject>
  <dc:creator>Graphicsland/MakeSigns.com</dc:creator>
  <cp:keywords>scientific, research, template, custom, poster, presentation, symposium, printing, PowerPoint, create, design, example, sample, download</cp:keywords>
  <dc:description>This is a free template from MakeSigns.com to help you create the perfect scientific poster.</dc:description>
  <cp:lastModifiedBy>Marissa Stiles</cp:lastModifiedBy>
  <cp:revision>139</cp:revision>
  <cp:lastPrinted>2000-08-03T00:31:24Z</cp:lastPrinted>
  <dcterms:modified xsi:type="dcterms:W3CDTF">2019-03-11T18:29:34Z</dcterms:modified>
  <cp:category>research posters template</cp:category>
</cp:coreProperties>
</file>